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440" r:id="rId5"/>
    <p:sldId id="443" r:id="rId6"/>
    <p:sldId id="445" r:id="rId7"/>
    <p:sldId id="442" r:id="rId8"/>
    <p:sldId id="447" r:id="rId9"/>
    <p:sldId id="448" r:id="rId10"/>
    <p:sldId id="450" r:id="rId11"/>
    <p:sldId id="453" r:id="rId12"/>
    <p:sldId id="451" r:id="rId13"/>
    <p:sldId id="452" r:id="rId14"/>
    <p:sldId id="454" r:id="rId15"/>
    <p:sldId id="455" r:id="rId16"/>
    <p:sldId id="457" r:id="rId17"/>
    <p:sldId id="458" r:id="rId18"/>
    <p:sldId id="459" r:id="rId19"/>
    <p:sldId id="460" r:id="rId20"/>
    <p:sldId id="464" r:id="rId21"/>
    <p:sldId id="466" r:id="rId22"/>
    <p:sldId id="467" r:id="rId23"/>
    <p:sldId id="468" r:id="rId24"/>
    <p:sldId id="469" r:id="rId25"/>
    <p:sldId id="470" r:id="rId26"/>
    <p:sldId id="465"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0267-100F-4E75-817A-D38EBC861D6D}" type="datetimeFigureOut">
              <a:rPr lang="vi-VN" smtClean="0"/>
              <a:t>03/01/2022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760EE-0384-4D33-BBB9-6245ECF47F19}" type="slidenum">
              <a:rPr lang="vi-VN" smtClean="0"/>
              <a:t>‹#›</a:t>
            </a:fld>
            <a:endParaRPr lang="vi-VN"/>
          </a:p>
        </p:txBody>
      </p:sp>
    </p:spTree>
    <p:extLst>
      <p:ext uri="{BB962C8B-B14F-4D97-AF65-F5344CB8AC3E}">
        <p14:creationId xmlns:p14="http://schemas.microsoft.com/office/powerpoint/2010/main" val="7673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6277-B44F-48CC-A8B6-C381A6C647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6C41F6D-7FAB-4F28-A101-865126B13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FF3F582-8E08-4C1F-9A76-11CAC16C1B5B}"/>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5" name="Footer Placeholder 4">
            <a:extLst>
              <a:ext uri="{FF2B5EF4-FFF2-40B4-BE49-F238E27FC236}">
                <a16:creationId xmlns:a16="http://schemas.microsoft.com/office/drawing/2014/main" id="{FA740E07-9BB6-443D-B188-94AED6E1DAA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0D746EE-C958-4E5F-AFA4-64E5137F662D}"/>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106255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CCB8-39A6-4CBD-AF48-CCA6D30CB00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02D6E3B-7F04-4D20-8837-181D38694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6AFD196-E333-4A1D-B9DD-25B3B3475AD2}"/>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5" name="Footer Placeholder 4">
            <a:extLst>
              <a:ext uri="{FF2B5EF4-FFF2-40B4-BE49-F238E27FC236}">
                <a16:creationId xmlns:a16="http://schemas.microsoft.com/office/drawing/2014/main" id="{53A6A337-E9D2-442F-8AE0-80A3B7A03F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FB4F7BE-0027-417E-AEC8-B698214A2411}"/>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155208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0F0AF-10A3-432B-BB53-3E9DED05A9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19E6EAB-5C4A-4D28-84D0-49FC4993DB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C9542D3-D836-40A0-9AED-C538871936F5}"/>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5" name="Footer Placeholder 4">
            <a:extLst>
              <a:ext uri="{FF2B5EF4-FFF2-40B4-BE49-F238E27FC236}">
                <a16:creationId xmlns:a16="http://schemas.microsoft.com/office/drawing/2014/main" id="{835B7663-2F08-4C1C-97D7-80D2572C2D8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AA6129F-54FB-45C6-9010-40FBC1A58FDD}"/>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42071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p:txBody>
          <a:bodyPr/>
          <a:lstStyle/>
          <a:p>
            <a:pPr algn="r" rtl="1" fontAlgn="base">
              <a:spcBef>
                <a:spcPct val="0"/>
              </a:spcBef>
              <a:spcAft>
                <a:spcPct val="0"/>
              </a:spcAft>
              <a:defRPr/>
            </a:pPr>
            <a:endParaRPr lang="vi-VN" altLang="vi-VN" sz="1400">
              <a:solidFill>
                <a:schemeClr val="tx1"/>
              </a:solidFill>
              <a:cs typeface="Arial" panose="020B0604020202020204" pitchFamily="34" charset="0"/>
            </a:endParaRPr>
          </a:p>
        </p:txBody>
      </p:sp>
      <p:sp>
        <p:nvSpPr>
          <p:cNvPr id="4" name="Footer Placeholder 3"/>
          <p:cNvSpPr>
            <a:spLocks noGrp="1"/>
          </p:cNvSpPr>
          <p:nvPr>
            <p:ph type="ftr" sz="quarter" idx="11"/>
          </p:nvPr>
        </p:nvSpPr>
        <p:spPr/>
        <p:txBody>
          <a:bodyPr/>
          <a:lstStyle/>
          <a:p>
            <a:pPr rtl="1" fontAlgn="base">
              <a:spcBef>
                <a:spcPct val="0"/>
              </a:spcBef>
              <a:spcAft>
                <a:spcPct val="0"/>
              </a:spcAft>
              <a:defRPr/>
            </a:pPr>
            <a:endParaRPr lang="en-US" altLang="vi-VN" sz="140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rtl="1" eaLnBrk="1" hangingPunct="1">
              <a:buNone/>
            </a:pPr>
            <a:fld id="{9A0DB2DC-4C9A-4742-B13C-FB6460FD3503}" type="slidenum">
              <a:rPr lang="ar-SA" altLang="vi-VN" dirty="0">
                <a:latin typeface="Arial" panose="020B0604020202020204" pitchFamily="34" charset="0"/>
              </a:rPr>
              <a:t>‹#›</a:t>
            </a:fld>
            <a:endParaRPr lang="ar-SA" altLang="vi-VN" dirty="0">
              <a:latin typeface="Arial" panose="020B0604020202020204" pitchFamily="34" charset="0"/>
            </a:endParaRPr>
          </a:p>
        </p:txBody>
      </p:sp>
    </p:spTree>
    <p:extLst>
      <p:ext uri="{BB962C8B-B14F-4D97-AF65-F5344CB8AC3E}">
        <p14:creationId xmlns:p14="http://schemas.microsoft.com/office/powerpoint/2010/main" val="70648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D388-DBEE-4C67-9A10-80128F6AD5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E2D4ED0-31F5-400E-B785-D4D5B8971A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661E0D-476E-46B8-A0A0-2EE4C5309E38}"/>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5" name="Footer Placeholder 4">
            <a:extLst>
              <a:ext uri="{FF2B5EF4-FFF2-40B4-BE49-F238E27FC236}">
                <a16:creationId xmlns:a16="http://schemas.microsoft.com/office/drawing/2014/main" id="{AB326E6B-2939-4A7F-968D-33C8505452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C1F7D2-86FF-432F-9A41-EBD4E8B293D7}"/>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154238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563A-3A72-4B16-998D-9961BBB2C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7AB4FC0-394E-45C5-B289-2A598916A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328E2-ECF5-41EC-8085-A011D8217ED9}"/>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5" name="Footer Placeholder 4">
            <a:extLst>
              <a:ext uri="{FF2B5EF4-FFF2-40B4-BE49-F238E27FC236}">
                <a16:creationId xmlns:a16="http://schemas.microsoft.com/office/drawing/2014/main" id="{2B3F6B66-672F-4954-89C2-403256D7AC9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1A03303-808F-469D-8EA0-6AAF9AEEC687}"/>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19557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C496-B87C-4C87-ACA2-D560436D916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4492DE-7A52-4349-87E2-E8EDE0536F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EAB586B-797C-49A8-AB6D-06DD0D9CD7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22F335D-C192-40D9-868B-8E33A09A3D34}"/>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6" name="Footer Placeholder 5">
            <a:extLst>
              <a:ext uri="{FF2B5EF4-FFF2-40B4-BE49-F238E27FC236}">
                <a16:creationId xmlns:a16="http://schemas.microsoft.com/office/drawing/2014/main" id="{CBDDC70E-7BAA-4A1F-A228-89BDA8806E6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8CAE79E-4C7D-4AF3-AB55-ECF9304EEF7C}"/>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3564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6A1C-B4BA-4289-8B2D-BCDC911148A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2752EA8-F686-40C4-BA89-0B6152104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99A5E-E5EA-49F5-901E-95C06B2A29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C0985AB-DA2C-47E0-AD55-841F68B83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FE3BB6-344F-4B06-B0B6-86791FBCAF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DE02A21-D0FD-4BC9-AD7A-6E36C1850F30}"/>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8" name="Footer Placeholder 7">
            <a:extLst>
              <a:ext uri="{FF2B5EF4-FFF2-40B4-BE49-F238E27FC236}">
                <a16:creationId xmlns:a16="http://schemas.microsoft.com/office/drawing/2014/main" id="{B9CFB250-3ACC-4D5F-966B-08EA23AF016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D92069E-B377-4FBB-8DC0-B9CCA0C7DEE3}"/>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397077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60D5-5705-4402-9058-3755E3F701D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F5ACF0B-0157-4DC8-84B4-BB262130BF62}"/>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4" name="Footer Placeholder 3">
            <a:extLst>
              <a:ext uri="{FF2B5EF4-FFF2-40B4-BE49-F238E27FC236}">
                <a16:creationId xmlns:a16="http://schemas.microsoft.com/office/drawing/2014/main" id="{0DC803D3-0F3F-4CEA-B171-0EFF94532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CAEF004D-A9A4-4371-A903-E58815C2C718}"/>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52437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674A7-CE55-4A96-A769-8E59B12AC975}"/>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3" name="Footer Placeholder 2">
            <a:extLst>
              <a:ext uri="{FF2B5EF4-FFF2-40B4-BE49-F238E27FC236}">
                <a16:creationId xmlns:a16="http://schemas.microsoft.com/office/drawing/2014/main" id="{032AE5D0-27FD-4A25-884E-F45D190A572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2BC32F-2996-46BD-959F-E0EEB2DCFE0B}"/>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266171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7CB0-9C96-400F-A15A-3DE48007B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0524DE9-09CD-440F-BFD4-8210DBFC4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7C483C8-4E42-4172-BD29-88E2BE7B2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9DB56-E8C3-4A55-8A9F-B4A19C00118A}"/>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6" name="Footer Placeholder 5">
            <a:extLst>
              <a:ext uri="{FF2B5EF4-FFF2-40B4-BE49-F238E27FC236}">
                <a16:creationId xmlns:a16="http://schemas.microsoft.com/office/drawing/2014/main" id="{67DCA3E9-EB47-4765-AEBB-2B23A372483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D223A21-ACF5-453C-95C2-66CB4937917C}"/>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117791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AA7A-82F4-408B-937D-BE1FC6801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E91F83F-B72D-4C0C-BED1-7DE5E1DB5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C3B7617-D3F2-4733-B73C-2AD68F681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7ADB6-3869-405A-97D8-9E830F24AEA6}"/>
              </a:ext>
            </a:extLst>
          </p:cNvPr>
          <p:cNvSpPr>
            <a:spLocks noGrp="1"/>
          </p:cNvSpPr>
          <p:nvPr>
            <p:ph type="dt" sz="half" idx="10"/>
          </p:nvPr>
        </p:nvSpPr>
        <p:spPr/>
        <p:txBody>
          <a:bodyPr/>
          <a:lstStyle/>
          <a:p>
            <a:fld id="{364F99C6-01F1-4A85-BDBD-2B36282E6425}" type="datetimeFigureOut">
              <a:rPr lang="vi-VN" smtClean="0"/>
              <a:t>03/01/2022</a:t>
            </a:fld>
            <a:endParaRPr lang="vi-VN"/>
          </a:p>
        </p:txBody>
      </p:sp>
      <p:sp>
        <p:nvSpPr>
          <p:cNvPr id="6" name="Footer Placeholder 5">
            <a:extLst>
              <a:ext uri="{FF2B5EF4-FFF2-40B4-BE49-F238E27FC236}">
                <a16:creationId xmlns:a16="http://schemas.microsoft.com/office/drawing/2014/main" id="{252BB470-D5F0-49F9-8AAA-A6102AA7A4F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1B0BD4-B3A7-46CB-985C-3297ADC04845}"/>
              </a:ext>
            </a:extLst>
          </p:cNvPr>
          <p:cNvSpPr>
            <a:spLocks noGrp="1"/>
          </p:cNvSpPr>
          <p:nvPr>
            <p:ph type="sldNum" sz="quarter" idx="12"/>
          </p:nvPr>
        </p:nvSpPr>
        <p:spPr/>
        <p:txBody>
          <a:bodyPr/>
          <a:lstStyle/>
          <a:p>
            <a:fld id="{818925B6-5F3F-4CA8-A4F1-FAEDC3ADA65B}" type="slidenum">
              <a:rPr lang="vi-VN" smtClean="0"/>
              <a:t>‹#›</a:t>
            </a:fld>
            <a:endParaRPr lang="vi-VN"/>
          </a:p>
        </p:txBody>
      </p:sp>
    </p:spTree>
    <p:extLst>
      <p:ext uri="{BB962C8B-B14F-4D97-AF65-F5344CB8AC3E}">
        <p14:creationId xmlns:p14="http://schemas.microsoft.com/office/powerpoint/2010/main" val="167442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316959-8062-4237-AC83-CB33994C8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7D06D17-22A7-4928-AE97-56B4C2833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9F811F-755A-403B-A3B0-50A5E5522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F99C6-01F1-4A85-BDBD-2B36282E6425}" type="datetimeFigureOut">
              <a:rPr lang="vi-VN" smtClean="0"/>
              <a:t>03/01/2022</a:t>
            </a:fld>
            <a:endParaRPr lang="vi-VN"/>
          </a:p>
        </p:txBody>
      </p:sp>
      <p:sp>
        <p:nvSpPr>
          <p:cNvPr id="5" name="Footer Placeholder 4">
            <a:extLst>
              <a:ext uri="{FF2B5EF4-FFF2-40B4-BE49-F238E27FC236}">
                <a16:creationId xmlns:a16="http://schemas.microsoft.com/office/drawing/2014/main" id="{DD0E0B68-476D-4C85-B1E8-B8EB471CA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4EB5B45-61A4-4AD4-ABDE-C37FE088DB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925B6-5F3F-4CA8-A4F1-FAEDC3ADA65B}" type="slidenum">
              <a:rPr lang="vi-VN" smtClean="0"/>
              <a:t>‹#›</a:t>
            </a:fld>
            <a:endParaRPr lang="vi-VN"/>
          </a:p>
        </p:txBody>
      </p:sp>
    </p:spTree>
    <p:extLst>
      <p:ext uri="{BB962C8B-B14F-4D97-AF65-F5344CB8AC3E}">
        <p14:creationId xmlns:p14="http://schemas.microsoft.com/office/powerpoint/2010/main" val="3374773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file:///F:\GIAOANPP\BAI%2011-%20LOP%2011\HOANG-%20THINH.BAI%2011-LOP%2011\vieclam.wmv"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NULL"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9FE2-E9C1-42C3-BACA-30FD576F2A02}"/>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A5D2EB56-CF21-4CE2-8B78-922CEB3A55E1}"/>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341522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
          <p:cNvSpPr txBox="1"/>
          <p:nvPr/>
        </p:nvSpPr>
        <p:spPr>
          <a:xfrm>
            <a:off x="1600200" y="914401"/>
            <a:ext cx="8001000" cy="52387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800" b="1" dirty="0"/>
              <a:t>2. Chính sách giải quyết việc làm</a:t>
            </a:r>
            <a:endParaRPr lang="vi-VN" altLang="vi-VN" sz="2800" b="1" dirty="0"/>
          </a:p>
        </p:txBody>
      </p:sp>
      <p:sp>
        <p:nvSpPr>
          <p:cNvPr id="12291" name="TextBox 3"/>
          <p:cNvSpPr txBox="1"/>
          <p:nvPr/>
        </p:nvSpPr>
        <p:spPr>
          <a:xfrm>
            <a:off x="1676400" y="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9" name="TextBox 2"/>
          <p:cNvSpPr txBox="1"/>
          <p:nvPr/>
        </p:nvSpPr>
        <p:spPr>
          <a:xfrm>
            <a:off x="1752600" y="1447801"/>
            <a:ext cx="6934200" cy="49212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600" b="1" dirty="0"/>
              <a:t>a. Tình hình việc làm nước ta hiện nay</a:t>
            </a:r>
          </a:p>
        </p:txBody>
      </p:sp>
      <p:sp>
        <p:nvSpPr>
          <p:cNvPr id="12293" name="Rectangle 12"/>
          <p:cNvSpPr/>
          <p:nvPr/>
        </p:nvSpPr>
        <p:spPr>
          <a:xfrm>
            <a:off x="1677036" y="1897381"/>
            <a:ext cx="8891905" cy="1133965"/>
          </a:xfrm>
          <a:prstGeom prst="rect">
            <a:avLst/>
          </a:prstGeom>
          <a:noFill/>
          <a:ln w="9525" cap="flat" cmpd="sng">
            <a:noFill/>
            <a:prstDash val="solid"/>
            <a:miter/>
            <a:headEnd type="none" w="med" len="med"/>
            <a:tailEnd type="none" w="med" len="med"/>
          </a:ln>
        </p:spPr>
        <p:txBody>
          <a:bodyPr wrap="square">
            <a:spAutoFit/>
          </a:bodyPr>
          <a:lstStyle/>
          <a:p>
            <a:pPr algn="just">
              <a:lnSpc>
                <a:spcPct val="150000"/>
              </a:lnSpc>
            </a:pPr>
            <a:r>
              <a:rPr lang="vi-VN" altLang="x-none" sz="2400" dirty="0">
                <a:solidFill>
                  <a:srgbClr val="00B050"/>
                </a:solidFill>
                <a:latin typeface="Times New Roman" panose="02020603050405020304" pitchFamily="18" charset="0"/>
                <a:cs typeface="Times New Roman" panose="02020603050405020304" pitchFamily="18" charset="0"/>
              </a:rPr>
              <a:t>- Tỷ lệ thất nghiệp của lao động trong độ tuổi quý I/2017 là 2,30%; quý II ước tính là 2,26%. </a:t>
            </a:r>
          </a:p>
        </p:txBody>
      </p:sp>
      <p:sp>
        <p:nvSpPr>
          <p:cNvPr id="2" name="Rectangle 12"/>
          <p:cNvSpPr/>
          <p:nvPr/>
        </p:nvSpPr>
        <p:spPr>
          <a:xfrm>
            <a:off x="1677036" y="2964181"/>
            <a:ext cx="8891905" cy="1133965"/>
          </a:xfrm>
          <a:prstGeom prst="rect">
            <a:avLst/>
          </a:prstGeom>
          <a:noFill/>
          <a:ln w="9525" cap="flat" cmpd="sng">
            <a:noFill/>
            <a:prstDash val="solid"/>
            <a:miter/>
            <a:headEnd type="none" w="med" len="med"/>
            <a:tailEnd type="none" w="med" len="med"/>
          </a:ln>
        </p:spPr>
        <p:txBody>
          <a:bodyPr wrap="square">
            <a:spAutoFit/>
          </a:bodyPr>
          <a:lstStyle/>
          <a:p>
            <a:pPr algn="just">
              <a:lnSpc>
                <a:spcPct val="150000"/>
              </a:lnSpc>
            </a:pPr>
            <a:r>
              <a:rPr lang="vi-VN" altLang="x-none" sz="2400" dirty="0">
                <a:solidFill>
                  <a:srgbClr val="00B050"/>
                </a:solidFill>
                <a:latin typeface="Times New Roman" panose="02020603050405020304" pitchFamily="18" charset="0"/>
                <a:cs typeface="Times New Roman" panose="02020603050405020304" pitchFamily="18" charset="0"/>
              </a:rPr>
              <a:t>- Tính 6 tháng đầu 2017, tỷ lệ thất nghiệp của lao động trong độ tuổi là 2,28%.</a:t>
            </a:r>
          </a:p>
        </p:txBody>
      </p:sp>
      <p:sp>
        <p:nvSpPr>
          <p:cNvPr id="3" name="Rectangle 12"/>
          <p:cNvSpPr/>
          <p:nvPr/>
        </p:nvSpPr>
        <p:spPr>
          <a:xfrm>
            <a:off x="1677036" y="4030981"/>
            <a:ext cx="8891905" cy="1133965"/>
          </a:xfrm>
          <a:prstGeom prst="rect">
            <a:avLst/>
          </a:prstGeom>
          <a:noFill/>
          <a:ln w="9525" cap="flat" cmpd="sng">
            <a:noFill/>
            <a:prstDash val="solid"/>
            <a:miter/>
            <a:headEnd type="none" w="med" len="med"/>
            <a:tailEnd type="none" w="med" len="med"/>
          </a:ln>
        </p:spPr>
        <p:txBody>
          <a:bodyPr wrap="square">
            <a:spAutoFit/>
          </a:bodyPr>
          <a:lstStyle/>
          <a:p>
            <a:pPr algn="just">
              <a:lnSpc>
                <a:spcPct val="150000"/>
              </a:lnSpc>
            </a:pPr>
            <a:r>
              <a:rPr lang="vi-VN" altLang="x-none" sz="2400" dirty="0">
                <a:solidFill>
                  <a:srgbClr val="00B050"/>
                </a:solidFill>
                <a:latin typeface="Times New Roman" panose="02020603050405020304" pitchFamily="18" charset="0"/>
                <a:cs typeface="Times New Roman" panose="02020603050405020304" pitchFamily="18" charset="0"/>
              </a:rPr>
              <a:t>- Tỷ lệ thất nghiệp tại khu vực thành thị là 3,22%; khu vực nông thôn là 1,81%. </a:t>
            </a:r>
          </a:p>
        </p:txBody>
      </p:sp>
      <p:sp>
        <p:nvSpPr>
          <p:cNvPr id="4" name="Rectangle 12"/>
          <p:cNvSpPr/>
          <p:nvPr/>
        </p:nvSpPr>
        <p:spPr>
          <a:xfrm>
            <a:off x="1676401" y="5097781"/>
            <a:ext cx="8891905" cy="1753235"/>
          </a:xfrm>
          <a:prstGeom prst="rect">
            <a:avLst/>
          </a:prstGeom>
          <a:noFill/>
          <a:ln w="9525" cap="flat" cmpd="sng">
            <a:noFill/>
            <a:prstDash val="solid"/>
            <a:miter/>
            <a:headEnd type="none" w="med" len="med"/>
            <a:tailEnd type="none" w="med" len="med"/>
          </a:ln>
        </p:spPr>
        <p:txBody>
          <a:bodyPr wrap="square">
            <a:spAutoFit/>
          </a:bodyPr>
          <a:lstStyle/>
          <a:p>
            <a:pPr algn="just">
              <a:lnSpc>
                <a:spcPct val="150000"/>
              </a:lnSpc>
            </a:pPr>
            <a:r>
              <a:rPr lang="vi-VN" altLang="x-none" sz="2400" dirty="0">
                <a:solidFill>
                  <a:srgbClr val="00B050"/>
                </a:solidFill>
                <a:latin typeface="Times New Roman" panose="02020603050405020304" pitchFamily="18" charset="0"/>
                <a:cs typeface="Times New Roman" panose="02020603050405020304" pitchFamily="18" charset="0"/>
              </a:rPr>
              <a:t>- Tỷ lệ thất nghiệp của thanh niên (từ 15-24 tui) 6 tháng đầu năm là 7,48%, trong đó khu vực thành thị là 11,98%; khu vực nông thôn là 5,79%.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box(in)">
                                      <p:cBhvr>
                                        <p:cTn id="17" dur="2000"/>
                                        <p:tgtEl>
                                          <p:spTgt spid="1229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9" grpId="0"/>
      <p:bldP spid="12293" grpId="0"/>
      <p:bldP spid="12293" grpId="1"/>
      <p:bldP spid="2" grpId="0"/>
      <p:bldP spid="2" grpId="1"/>
      <p:bldP spid="3" grpId="0"/>
      <p:bldP spid="3"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
          <p:cNvSpPr txBox="1"/>
          <p:nvPr/>
        </p:nvSpPr>
        <p:spPr>
          <a:xfrm>
            <a:off x="1600200" y="914401"/>
            <a:ext cx="8001000" cy="52387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800" b="1" dirty="0"/>
              <a:t>2. Chính sách giải quyết việc làm</a:t>
            </a:r>
            <a:endParaRPr lang="vi-VN" altLang="vi-VN" sz="2800" b="1" dirty="0"/>
          </a:p>
        </p:txBody>
      </p:sp>
      <p:sp>
        <p:nvSpPr>
          <p:cNvPr id="13315" name="TextBox 3"/>
          <p:cNvSpPr txBox="1"/>
          <p:nvPr/>
        </p:nvSpPr>
        <p:spPr>
          <a:xfrm>
            <a:off x="1676400" y="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9" name="TextBox 2"/>
          <p:cNvSpPr txBox="1"/>
          <p:nvPr/>
        </p:nvSpPr>
        <p:spPr>
          <a:xfrm>
            <a:off x="1752600" y="1447801"/>
            <a:ext cx="6934200" cy="49212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600" b="1" dirty="0"/>
              <a:t>a. Tình hình việc làm nước ta hiện nay</a:t>
            </a:r>
          </a:p>
        </p:txBody>
      </p:sp>
      <p:pic>
        <p:nvPicPr>
          <p:cNvPr id="6" name="Picture 11" descr="laodongrahanoi"/>
          <p:cNvPicPr>
            <a:picLocks noChangeAspect="1"/>
          </p:cNvPicPr>
          <p:nvPr/>
        </p:nvPicPr>
        <p:blipFill>
          <a:blip r:embed="rId3"/>
          <a:stretch>
            <a:fillRect/>
          </a:stretch>
        </p:blipFill>
        <p:spPr>
          <a:xfrm>
            <a:off x="2133600" y="2209800"/>
            <a:ext cx="3581400" cy="2643188"/>
          </a:xfrm>
          <a:prstGeom prst="rect">
            <a:avLst/>
          </a:prstGeom>
          <a:noFill/>
          <a:ln w="9525" cap="flat" cmpd="sng">
            <a:solidFill>
              <a:srgbClr val="CCFFFF"/>
            </a:solidFill>
            <a:prstDash val="solid"/>
            <a:miter/>
            <a:headEnd type="none" w="med" len="med"/>
            <a:tailEnd type="none" w="med" len="med"/>
          </a:ln>
        </p:spPr>
      </p:pic>
      <p:pic>
        <p:nvPicPr>
          <p:cNvPr id="7" name="Picture 12" descr="hanoi2"/>
          <p:cNvPicPr>
            <a:picLocks noChangeAspect="1"/>
          </p:cNvPicPr>
          <p:nvPr/>
        </p:nvPicPr>
        <p:blipFill>
          <a:blip r:embed="rId4"/>
          <a:stretch>
            <a:fillRect/>
          </a:stretch>
        </p:blipFill>
        <p:spPr>
          <a:xfrm>
            <a:off x="6324600" y="2209800"/>
            <a:ext cx="3733800" cy="2636838"/>
          </a:xfrm>
          <a:prstGeom prst="rect">
            <a:avLst/>
          </a:prstGeom>
          <a:noFill/>
          <a:ln w="9525">
            <a:noFill/>
          </a:ln>
        </p:spPr>
      </p:pic>
      <p:sp>
        <p:nvSpPr>
          <p:cNvPr id="8" name="Text Box 13"/>
          <p:cNvSpPr txBox="1"/>
          <p:nvPr/>
        </p:nvSpPr>
        <p:spPr>
          <a:xfrm>
            <a:off x="1828800" y="4875214"/>
            <a:ext cx="4419600" cy="830997"/>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000" b="1" dirty="0">
                <a:solidFill>
                  <a:srgbClr val="0000FF"/>
                </a:solidFill>
                <a:latin typeface="Times New Roman" panose="02020603050405020304" pitchFamily="18" charset="0"/>
              </a:rPr>
              <a:t> </a:t>
            </a:r>
            <a:r>
              <a:rPr lang="en-US" altLang="vi-VN" sz="2400" b="1" dirty="0">
                <a:solidFill>
                  <a:srgbClr val="0000FF"/>
                </a:solidFill>
                <a:latin typeface="Times New Roman" panose="02020603050405020304" pitchFamily="18" charset="0"/>
              </a:rPr>
              <a:t>Di chuyển  từ nông thôn về thành thị kiếm việc làm tăng.</a:t>
            </a:r>
          </a:p>
        </p:txBody>
      </p:sp>
      <p:sp>
        <p:nvSpPr>
          <p:cNvPr id="10" name="Text Box 14"/>
          <p:cNvSpPr txBox="1"/>
          <p:nvPr/>
        </p:nvSpPr>
        <p:spPr>
          <a:xfrm>
            <a:off x="6248400" y="5103813"/>
            <a:ext cx="40386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Thiếu việc làm ở thành thị</a:t>
            </a:r>
          </a:p>
        </p:txBody>
      </p:sp>
      <p:sp>
        <p:nvSpPr>
          <p:cNvPr id="13321" name="AutoShape 15">
            <a:hlinkClick r:id="rId5" action="ppaction://hlinkfile"/>
          </p:cNvPr>
          <p:cNvSpPr/>
          <p:nvPr/>
        </p:nvSpPr>
        <p:spPr>
          <a:xfrm>
            <a:off x="10058400" y="5156201"/>
            <a:ext cx="609600" cy="862013"/>
          </a:xfrm>
          <a:prstGeom prst="star4">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endParaRPr lang="vi-VN" altLang="vi-VN" sz="1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
          <p:cNvSpPr txBox="1"/>
          <p:nvPr/>
        </p:nvSpPr>
        <p:spPr>
          <a:xfrm>
            <a:off x="1600200" y="914401"/>
            <a:ext cx="8001000" cy="52387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800" b="1" dirty="0"/>
              <a:t>2. Chính sách giải quyết việc làm</a:t>
            </a:r>
            <a:endParaRPr lang="vi-VN" altLang="vi-VN" sz="2800" b="1" dirty="0"/>
          </a:p>
        </p:txBody>
      </p:sp>
      <p:sp>
        <p:nvSpPr>
          <p:cNvPr id="14339" name="TextBox 3"/>
          <p:cNvSpPr txBox="1"/>
          <p:nvPr/>
        </p:nvSpPr>
        <p:spPr>
          <a:xfrm>
            <a:off x="1676400" y="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9" name="TextBox 2"/>
          <p:cNvSpPr txBox="1"/>
          <p:nvPr/>
        </p:nvSpPr>
        <p:spPr>
          <a:xfrm>
            <a:off x="1752600" y="1447801"/>
            <a:ext cx="6934200" cy="49212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600" b="1" dirty="0"/>
              <a:t>a. Tình hình việc làm nước ta hiện nay</a:t>
            </a:r>
          </a:p>
        </p:txBody>
      </p:sp>
      <p:sp>
        <p:nvSpPr>
          <p:cNvPr id="14341" name="TextBox 1"/>
          <p:cNvSpPr txBox="1"/>
          <p:nvPr/>
        </p:nvSpPr>
        <p:spPr>
          <a:xfrm>
            <a:off x="2171700" y="2209800"/>
            <a:ext cx="7696200" cy="954088"/>
          </a:xfrm>
          <a:prstGeom prst="rect">
            <a:avLst/>
          </a:prstGeom>
          <a:noFill/>
          <a:ln w="9525">
            <a:noFill/>
          </a:ln>
        </p:spPr>
        <p:txBody>
          <a:bodyPr>
            <a:spAutoFit/>
          </a:bodyPr>
          <a:lstStyle/>
          <a:p>
            <a:pPr algn="ctr"/>
            <a:r>
              <a:rPr lang="vi-VN" altLang="x-none" sz="2800" dirty="0">
                <a:solidFill>
                  <a:srgbClr val="FF0066"/>
                </a:solidFill>
                <a:latin typeface="Arial" panose="020B0604020202020204" pitchFamily="34" charset="0"/>
              </a:rPr>
              <a:t>Em có nhận xét gì về tình hình việc làm ở nước ta hiện nay?</a:t>
            </a:r>
          </a:p>
        </p:txBody>
      </p:sp>
      <p:sp>
        <p:nvSpPr>
          <p:cNvPr id="14342" name="Arrow: Right 3"/>
          <p:cNvSpPr/>
          <p:nvPr/>
        </p:nvSpPr>
        <p:spPr>
          <a:xfrm>
            <a:off x="2171700" y="4105275"/>
            <a:ext cx="1257300" cy="247650"/>
          </a:xfrm>
          <a:prstGeom prst="rightArrow">
            <a:avLst>
              <a:gd name="adj1" fmla="val 50000"/>
              <a:gd name="adj2" fmla="val 50064"/>
            </a:avLst>
          </a:prstGeom>
          <a:solidFill>
            <a:schemeClr val="accent2"/>
          </a:solidFill>
          <a:ln w="9525" cap="flat" cmpd="sng">
            <a:solidFill>
              <a:schemeClr val="tx1"/>
            </a:solidFill>
            <a:prstDash val="solid"/>
            <a:round/>
            <a:headEnd type="none" w="med" len="med"/>
            <a:tailEnd type="none" w="med" len="med"/>
          </a:ln>
        </p:spPr>
        <p:txBody>
          <a:bodyPr/>
          <a:lstStyle/>
          <a:p>
            <a:pPr algn="r" rtl="1" eaLnBrk="1" hangingPunct="1"/>
            <a:endParaRPr lang="vi-VN" altLang="x-none" dirty="0">
              <a:latin typeface="Arial" panose="020B0604020202020204" pitchFamily="34" charset="0"/>
            </a:endParaRPr>
          </a:p>
        </p:txBody>
      </p:sp>
      <p:sp>
        <p:nvSpPr>
          <p:cNvPr id="14343" name="TextBox 4"/>
          <p:cNvSpPr txBox="1"/>
          <p:nvPr/>
        </p:nvSpPr>
        <p:spPr>
          <a:xfrm>
            <a:off x="3733800" y="3629025"/>
            <a:ext cx="4724400" cy="1200150"/>
          </a:xfrm>
          <a:prstGeom prst="rect">
            <a:avLst/>
          </a:prstGeom>
          <a:noFill/>
          <a:ln w="9525" cap="flat" cmpd="sng">
            <a:solidFill>
              <a:srgbClr val="FF0000"/>
            </a:solidFill>
            <a:prstDash val="solid"/>
            <a:miter/>
            <a:headEnd type="none" w="med" len="med"/>
            <a:tailEnd type="none" w="med" len="med"/>
          </a:ln>
        </p:spPr>
        <p:txBody>
          <a:bodyPr>
            <a:spAutoFit/>
          </a:bodyPr>
          <a:lstStyle/>
          <a:p>
            <a:pPr algn="just"/>
            <a:r>
              <a:rPr lang="vi-VN" altLang="x-none" sz="2400" dirty="0">
                <a:solidFill>
                  <a:srgbClr val="0070C0"/>
                </a:solidFill>
                <a:latin typeface="Arial" panose="020B0604020202020204" pitchFamily="34" charset="0"/>
              </a:rPr>
              <a:t>Tình trạng thiếu việc làm ở nước ta vẫn là vấn đề bức xúc ở cả nông thôn và thành thị.</a:t>
            </a:r>
          </a:p>
        </p:txBody>
      </p:sp>
      <p:sp>
        <p:nvSpPr>
          <p:cNvPr id="14344" name="TextBox 5"/>
          <p:cNvSpPr txBox="1"/>
          <p:nvPr/>
        </p:nvSpPr>
        <p:spPr>
          <a:xfrm>
            <a:off x="2171700" y="5257800"/>
            <a:ext cx="7810500" cy="954088"/>
          </a:xfrm>
          <a:prstGeom prst="rect">
            <a:avLst/>
          </a:prstGeom>
          <a:noFill/>
          <a:ln w="9525">
            <a:noFill/>
          </a:ln>
        </p:spPr>
        <p:txBody>
          <a:bodyPr>
            <a:spAutoFit/>
          </a:bodyPr>
          <a:lstStyle/>
          <a:p>
            <a:pPr algn="ctr"/>
            <a:r>
              <a:rPr lang="vi-VN" altLang="x-none" sz="2800" dirty="0">
                <a:solidFill>
                  <a:srgbClr val="FF0066"/>
                </a:solidFill>
                <a:latin typeface="Arial" panose="020B0604020202020204" pitchFamily="34" charset="0"/>
              </a:rPr>
              <a:t>Trước tình hình trên thì mục tiêu của chính sách giải quyết việc làm ở nước ta là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ox(in)">
                                      <p:cBhvr>
                                        <p:cTn id="7" dur="2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box(in)">
                                      <p:cBhvr>
                                        <p:cTn id="12" dur="2000"/>
                                        <p:tgtEl>
                                          <p:spTgt spid="1434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box(in)">
                                      <p:cBhvr>
                                        <p:cTn id="15" dur="2000"/>
                                        <p:tgtEl>
                                          <p:spTgt spid="1434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344"/>
                                        </p:tgtEl>
                                        <p:attrNameLst>
                                          <p:attrName>style.visibility</p:attrName>
                                        </p:attrNameLst>
                                      </p:cBhvr>
                                      <p:to>
                                        <p:strVal val="visible"/>
                                      </p:to>
                                    </p:set>
                                    <p:animEffect transition="in" filter="box(in)">
                                      <p:cBhvr>
                                        <p:cTn id="20" dur="2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1"/>
      <p:bldP spid="14342" grpId="0" animBg="1"/>
      <p:bldP spid="14342" grpId="1" animBg="1"/>
      <p:bldP spid="14343" grpId="0" animBg="1"/>
      <p:bldP spid="14343" grpId="1" animBg="1"/>
      <p:bldP spid="14344" grpId="0"/>
      <p:bldP spid="1434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
          <p:cNvSpPr txBox="1"/>
          <p:nvPr/>
        </p:nvSpPr>
        <p:spPr>
          <a:xfrm>
            <a:off x="1676400" y="1066801"/>
            <a:ext cx="8001000" cy="4619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400" b="1" dirty="0"/>
              <a:t>2. Chính sách giải quyết việc làm</a:t>
            </a:r>
            <a:endParaRPr lang="vi-VN" altLang="vi-VN" sz="2400" b="1" dirty="0"/>
          </a:p>
        </p:txBody>
      </p:sp>
      <p:sp>
        <p:nvSpPr>
          <p:cNvPr id="15363" name="TextBox 3"/>
          <p:cNvSpPr txBox="1"/>
          <p:nvPr/>
        </p:nvSpPr>
        <p:spPr>
          <a:xfrm>
            <a:off x="1676400" y="6350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10" name="TextBox 2"/>
          <p:cNvSpPr txBox="1"/>
          <p:nvPr/>
        </p:nvSpPr>
        <p:spPr>
          <a:xfrm>
            <a:off x="1752600" y="1617663"/>
            <a:ext cx="8686800" cy="83185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400" b="1" dirty="0"/>
              <a:t>b. Mục tiêu và phương hướng cơ bản của chính sách giải quyết việc làm</a:t>
            </a:r>
          </a:p>
        </p:txBody>
      </p:sp>
      <p:sp>
        <p:nvSpPr>
          <p:cNvPr id="15365" name="TextBox 3"/>
          <p:cNvSpPr txBox="1"/>
          <p:nvPr/>
        </p:nvSpPr>
        <p:spPr>
          <a:xfrm>
            <a:off x="2019300" y="2514601"/>
            <a:ext cx="3657600" cy="461963"/>
          </a:xfrm>
          <a:prstGeom prst="rect">
            <a:avLst/>
          </a:prstGeom>
          <a:noFill/>
          <a:ln w="9525">
            <a:noFill/>
          </a:ln>
        </p:spPr>
        <p:txBody>
          <a:bodyPr>
            <a:spAutoFit/>
          </a:bodyPr>
          <a:lstStyle/>
          <a:p>
            <a:r>
              <a:rPr lang="vi-VN" altLang="x-none" sz="2400" dirty="0">
                <a:latin typeface="Arial" panose="020B0604020202020204" pitchFamily="34" charset="0"/>
              </a:rPr>
              <a:t>* Mục tiêu:</a:t>
            </a:r>
          </a:p>
        </p:txBody>
      </p:sp>
      <p:sp>
        <p:nvSpPr>
          <p:cNvPr id="19" name="Rectangle 2"/>
          <p:cNvSpPr txBox="1"/>
          <p:nvPr/>
        </p:nvSpPr>
        <p:spPr>
          <a:xfrm>
            <a:off x="2209800" y="4079875"/>
            <a:ext cx="1371600" cy="1143000"/>
          </a:xfrm>
          <a:prstGeom prst="rect">
            <a:avLst/>
          </a:prstGeom>
          <a:noFill/>
          <a:ln w="38100" cap="flat" cmpd="dbl">
            <a:solidFill>
              <a:srgbClr val="CC00CC"/>
            </a:solidFill>
            <a:prstDash val="solid"/>
            <a:miter/>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eaLnBrk="1" hangingPunct="1">
              <a:buNone/>
            </a:pPr>
            <a:r>
              <a:rPr lang="en-US" altLang="vi-VN" dirty="0">
                <a:solidFill>
                  <a:srgbClr val="0000FF"/>
                </a:solidFill>
              </a:rPr>
              <a:t>	</a:t>
            </a:r>
            <a:r>
              <a:rPr lang="en-US" altLang="vi-VN" b="1" dirty="0">
                <a:solidFill>
                  <a:srgbClr val="0000FF"/>
                </a:solidFill>
              </a:rPr>
              <a:t>Mục tiêu</a:t>
            </a:r>
          </a:p>
        </p:txBody>
      </p:sp>
      <p:sp>
        <p:nvSpPr>
          <p:cNvPr id="20" name="Text Box 6"/>
          <p:cNvSpPr txBox="1"/>
          <p:nvPr/>
        </p:nvSpPr>
        <p:spPr>
          <a:xfrm>
            <a:off x="4572000" y="2479675"/>
            <a:ext cx="5486400" cy="984250"/>
          </a:xfrm>
          <a:prstGeom prst="rect">
            <a:avLst/>
          </a:prstGeom>
          <a:noFill/>
          <a:ln w="38100" cap="flat" cmpd="dbl">
            <a:solidFill>
              <a:srgbClr val="CC00CC"/>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800" b="1" dirty="0">
                <a:solidFill>
                  <a:srgbClr val="0000FF"/>
                </a:solidFill>
                <a:latin typeface="Times New Roman" panose="02020603050405020304" pitchFamily="18" charset="0"/>
              </a:rPr>
              <a:t>Giải quyết việc làm ở thành thị và nông thôn.</a:t>
            </a:r>
          </a:p>
        </p:txBody>
      </p:sp>
      <p:sp>
        <p:nvSpPr>
          <p:cNvPr id="21" name="Text Box 7"/>
          <p:cNvSpPr txBox="1"/>
          <p:nvPr/>
        </p:nvSpPr>
        <p:spPr>
          <a:xfrm>
            <a:off x="4572000" y="3622675"/>
            <a:ext cx="5486400" cy="523220"/>
          </a:xfrm>
          <a:prstGeom prst="rect">
            <a:avLst/>
          </a:prstGeom>
          <a:noFill/>
          <a:ln w="38100" cap="flat" cmpd="dbl">
            <a:solidFill>
              <a:srgbClr val="CC00CC"/>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800" b="1" dirty="0">
                <a:solidFill>
                  <a:srgbClr val="0000FF"/>
                </a:solidFill>
                <a:latin typeface="Times New Roman" panose="02020603050405020304" pitchFamily="18" charset="0"/>
              </a:rPr>
              <a:t>Phát triển nguồn nhân lực. </a:t>
            </a:r>
          </a:p>
        </p:txBody>
      </p:sp>
      <p:sp>
        <p:nvSpPr>
          <p:cNvPr id="22" name="Text Box 8"/>
          <p:cNvSpPr txBox="1"/>
          <p:nvPr/>
        </p:nvSpPr>
        <p:spPr>
          <a:xfrm>
            <a:off x="4572000" y="4349750"/>
            <a:ext cx="5486400" cy="523220"/>
          </a:xfrm>
          <a:prstGeom prst="rect">
            <a:avLst/>
          </a:prstGeom>
          <a:noFill/>
          <a:ln w="38100" cap="flat" cmpd="dbl">
            <a:solidFill>
              <a:srgbClr val="CC00CC"/>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800" b="1" dirty="0">
                <a:solidFill>
                  <a:srgbClr val="0000FF"/>
                </a:solidFill>
                <a:latin typeface="Times New Roman" panose="02020603050405020304" pitchFamily="18" charset="0"/>
              </a:rPr>
              <a:t>Mở rộng thị trường lao động. </a:t>
            </a:r>
          </a:p>
        </p:txBody>
      </p:sp>
      <p:sp>
        <p:nvSpPr>
          <p:cNvPr id="23" name="Text Box 9"/>
          <p:cNvSpPr txBox="1"/>
          <p:nvPr/>
        </p:nvSpPr>
        <p:spPr>
          <a:xfrm>
            <a:off x="4572000" y="5070475"/>
            <a:ext cx="5486400" cy="523220"/>
          </a:xfrm>
          <a:prstGeom prst="rect">
            <a:avLst/>
          </a:prstGeom>
          <a:noFill/>
          <a:ln w="38100" cap="flat" cmpd="dbl">
            <a:solidFill>
              <a:srgbClr val="CC00CC"/>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800" b="1" dirty="0">
                <a:solidFill>
                  <a:srgbClr val="0000FF"/>
                </a:solidFill>
                <a:latin typeface="Times New Roman" panose="02020603050405020304" pitchFamily="18" charset="0"/>
              </a:rPr>
              <a:t>Giảm tỷ lệ thất nghiệp. </a:t>
            </a:r>
          </a:p>
        </p:txBody>
      </p:sp>
      <p:sp>
        <p:nvSpPr>
          <p:cNvPr id="24" name="Text Box 10"/>
          <p:cNvSpPr txBox="1"/>
          <p:nvPr/>
        </p:nvSpPr>
        <p:spPr>
          <a:xfrm>
            <a:off x="4572000" y="5797550"/>
            <a:ext cx="5486400" cy="984250"/>
          </a:xfrm>
          <a:prstGeom prst="rect">
            <a:avLst/>
          </a:prstGeom>
          <a:noFill/>
          <a:ln w="38100" cap="flat" cmpd="dbl">
            <a:solidFill>
              <a:srgbClr val="CC00CC"/>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800" b="1" dirty="0">
                <a:solidFill>
                  <a:srgbClr val="0000FF"/>
                </a:solidFill>
                <a:latin typeface="Times New Roman" panose="02020603050405020304" pitchFamily="18" charset="0"/>
              </a:rPr>
              <a:t>Tăng tỷ lệ người lao động đã qua đào tạo nghề.</a:t>
            </a:r>
          </a:p>
        </p:txBody>
      </p:sp>
      <p:sp>
        <p:nvSpPr>
          <p:cNvPr id="25" name="Line 11"/>
          <p:cNvSpPr/>
          <p:nvPr/>
        </p:nvSpPr>
        <p:spPr>
          <a:xfrm flipV="1">
            <a:off x="3581400" y="2860675"/>
            <a:ext cx="990600" cy="1828800"/>
          </a:xfrm>
          <a:prstGeom prst="line">
            <a:avLst/>
          </a:prstGeom>
          <a:ln w="38100" cap="flat" cmpd="dbl">
            <a:solidFill>
              <a:srgbClr val="FF00FF"/>
            </a:solidFill>
            <a:prstDash val="solid"/>
            <a:headEnd type="none" w="med" len="med"/>
            <a:tailEnd type="triangle" w="med" len="med"/>
          </a:ln>
        </p:spPr>
      </p:sp>
      <p:sp>
        <p:nvSpPr>
          <p:cNvPr id="26" name="Line 12"/>
          <p:cNvSpPr/>
          <p:nvPr/>
        </p:nvSpPr>
        <p:spPr>
          <a:xfrm flipV="1">
            <a:off x="3581400" y="3851275"/>
            <a:ext cx="990600" cy="838200"/>
          </a:xfrm>
          <a:prstGeom prst="line">
            <a:avLst/>
          </a:prstGeom>
          <a:ln w="38100" cap="flat" cmpd="dbl">
            <a:solidFill>
              <a:srgbClr val="CC00CC"/>
            </a:solidFill>
            <a:prstDash val="solid"/>
            <a:headEnd type="none" w="med" len="med"/>
            <a:tailEnd type="triangle" w="med" len="med"/>
          </a:ln>
        </p:spPr>
      </p:sp>
      <p:sp>
        <p:nvSpPr>
          <p:cNvPr id="27" name="Line 13"/>
          <p:cNvSpPr/>
          <p:nvPr/>
        </p:nvSpPr>
        <p:spPr>
          <a:xfrm flipV="1">
            <a:off x="3581400" y="4613275"/>
            <a:ext cx="990600" cy="76200"/>
          </a:xfrm>
          <a:prstGeom prst="line">
            <a:avLst/>
          </a:prstGeom>
          <a:ln w="38100" cap="flat" cmpd="dbl">
            <a:solidFill>
              <a:srgbClr val="CC00CC"/>
            </a:solidFill>
            <a:prstDash val="solid"/>
            <a:headEnd type="none" w="med" len="med"/>
            <a:tailEnd type="triangle" w="med" len="med"/>
          </a:ln>
        </p:spPr>
      </p:sp>
      <p:sp>
        <p:nvSpPr>
          <p:cNvPr id="28" name="Line 14"/>
          <p:cNvSpPr/>
          <p:nvPr/>
        </p:nvSpPr>
        <p:spPr>
          <a:xfrm>
            <a:off x="3581400" y="4689475"/>
            <a:ext cx="990600" cy="685800"/>
          </a:xfrm>
          <a:prstGeom prst="line">
            <a:avLst/>
          </a:prstGeom>
          <a:ln w="38100" cap="flat" cmpd="dbl">
            <a:solidFill>
              <a:srgbClr val="CC00CC"/>
            </a:solidFill>
            <a:prstDash val="solid"/>
            <a:headEnd type="none" w="med" len="med"/>
            <a:tailEnd type="triangle" w="med" len="med"/>
          </a:ln>
        </p:spPr>
      </p:sp>
      <p:sp>
        <p:nvSpPr>
          <p:cNvPr id="29" name="Line 15"/>
          <p:cNvSpPr/>
          <p:nvPr/>
        </p:nvSpPr>
        <p:spPr>
          <a:xfrm>
            <a:off x="3581400" y="4689475"/>
            <a:ext cx="990600" cy="1600200"/>
          </a:xfrm>
          <a:prstGeom prst="line">
            <a:avLst/>
          </a:prstGeom>
          <a:ln w="38100" cap="flat" cmpd="dbl">
            <a:solidFill>
              <a:srgbClr val="CC00CC"/>
            </a:solidFill>
            <a:prstDash val="solid"/>
            <a:headEnd type="none" w="med" len="med"/>
            <a:tailEnd type="triangle" w="med" len="med"/>
          </a:ln>
        </p:spPr>
      </p:sp>
      <p:sp>
        <p:nvSpPr>
          <p:cNvPr id="30" name="AutoShape 18"/>
          <p:cNvSpPr/>
          <p:nvPr/>
        </p:nvSpPr>
        <p:spPr>
          <a:xfrm>
            <a:off x="3048000" y="2327275"/>
            <a:ext cx="6477000" cy="3200400"/>
          </a:xfrm>
          <a:prstGeom prst="cloudCallout">
            <a:avLst>
              <a:gd name="adj1" fmla="val -43750"/>
              <a:gd name="adj2" fmla="val 70000"/>
            </a:avLst>
          </a:prstGeom>
          <a:solidFill>
            <a:srgbClr val="FFFFCC"/>
          </a:solidFill>
          <a:ln w="9525" cap="flat" cmpd="sng">
            <a:solidFill>
              <a:schemeClr val="tx1"/>
            </a:solidFill>
            <a:prstDash val="solid"/>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b="1" dirty="0">
                <a:solidFill>
                  <a:srgbClr val="FF0000"/>
                </a:solidFill>
                <a:latin typeface="Times New Roman" panose="02020603050405020304" pitchFamily="18" charset="0"/>
              </a:rPr>
              <a:t>Trước tình hình trên, mục tiêu của chính sách giải quyết việc làm của chúng ta là gì?</a:t>
            </a:r>
          </a:p>
          <a:p>
            <a:pPr marL="0" indent="0" algn="ctr" rtl="0" eaLnBrk="1" hangingPunct="1">
              <a:spcBef>
                <a:spcPct val="0"/>
              </a:spcBef>
              <a:buNone/>
            </a:pPr>
            <a:endParaRPr lang="en-US" altLang="vi-VN"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bg/>
                                          </p:spTgt>
                                        </p:tgtEl>
                                        <p:attrNameLst>
                                          <p:attrName>style.visibility</p:attrName>
                                        </p:attrNameLst>
                                      </p:cBhvr>
                                      <p:to>
                                        <p:strVal val="visible"/>
                                      </p:to>
                                    </p:set>
                                    <p:anim calcmode="lin" valueType="num">
                                      <p:cBhvr additive="base">
                                        <p:cTn id="23"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edge">
                                      <p:cBhvr>
                                        <p:cTn id="41" dur="2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edge">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edge">
                                      <p:cBhvr>
                                        <p:cTn id="63" dur="2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edge">
                                      <p:cBhvr>
                                        <p:cTn id="74" dur="20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edge">
                                      <p:cBhvr>
                                        <p:cTn id="8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build="p" animBg="1"/>
      <p:bldP spid="20" grpId="0" animBg="1"/>
      <p:bldP spid="21" grpId="0" animBg="1"/>
      <p:bldP spid="22" grpId="0" animBg="1"/>
      <p:bldP spid="23" grpId="0" animBg="1"/>
      <p:bldP spid="24" grpId="0" animBg="1"/>
      <p:bldP spid="30" grpId="0" animBg="1"/>
      <p:bldP spid="3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
          <p:cNvSpPr txBox="1"/>
          <p:nvPr/>
        </p:nvSpPr>
        <p:spPr>
          <a:xfrm>
            <a:off x="1676400" y="914401"/>
            <a:ext cx="8001000" cy="4619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400" b="1" dirty="0"/>
              <a:t>2. Chính sách giải quyết việc làm</a:t>
            </a:r>
            <a:endParaRPr lang="vi-VN" altLang="vi-VN" sz="2400" b="1" dirty="0"/>
          </a:p>
        </p:txBody>
      </p:sp>
      <p:sp>
        <p:nvSpPr>
          <p:cNvPr id="16387" name="TextBox 3"/>
          <p:cNvSpPr txBox="1"/>
          <p:nvPr/>
        </p:nvSpPr>
        <p:spPr>
          <a:xfrm>
            <a:off x="1676400" y="6350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10" name="TextBox 2"/>
          <p:cNvSpPr txBox="1"/>
          <p:nvPr/>
        </p:nvSpPr>
        <p:spPr>
          <a:xfrm>
            <a:off x="1752600" y="1371601"/>
            <a:ext cx="8686800" cy="8302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400" b="1" dirty="0"/>
              <a:t>b. Mục tiêu và phương hướng cơ bản của chính sách giải quyết việc làm</a:t>
            </a:r>
          </a:p>
        </p:txBody>
      </p:sp>
      <p:sp>
        <p:nvSpPr>
          <p:cNvPr id="16389" name="TextBox 3"/>
          <p:cNvSpPr txBox="1"/>
          <p:nvPr/>
        </p:nvSpPr>
        <p:spPr>
          <a:xfrm>
            <a:off x="4572000" y="2025651"/>
            <a:ext cx="3657600" cy="461963"/>
          </a:xfrm>
          <a:prstGeom prst="rect">
            <a:avLst/>
          </a:prstGeom>
          <a:noFill/>
          <a:ln w="9525">
            <a:noFill/>
          </a:ln>
        </p:spPr>
        <p:txBody>
          <a:bodyPr>
            <a:spAutoFit/>
          </a:bodyPr>
          <a:lstStyle/>
          <a:p>
            <a:r>
              <a:rPr lang="vi-VN" altLang="x-none" sz="2400" dirty="0">
                <a:latin typeface="Arial" panose="020B0604020202020204" pitchFamily="34" charset="0"/>
              </a:rPr>
              <a:t>* Mục tiêu:</a:t>
            </a:r>
          </a:p>
        </p:txBody>
      </p:sp>
      <p:pic>
        <p:nvPicPr>
          <p:cNvPr id="18" name="Picture 6" descr="gioithieuvieclam"/>
          <p:cNvPicPr>
            <a:picLocks noChangeAspect="1"/>
          </p:cNvPicPr>
          <p:nvPr/>
        </p:nvPicPr>
        <p:blipFill>
          <a:blip r:embed="rId2"/>
          <a:stretch>
            <a:fillRect/>
          </a:stretch>
        </p:blipFill>
        <p:spPr>
          <a:xfrm>
            <a:off x="2133600" y="2795589"/>
            <a:ext cx="2971800" cy="1811337"/>
          </a:xfrm>
          <a:prstGeom prst="rect">
            <a:avLst/>
          </a:prstGeom>
          <a:noFill/>
          <a:ln w="9525">
            <a:noFill/>
          </a:ln>
        </p:spPr>
      </p:pic>
      <p:sp>
        <p:nvSpPr>
          <p:cNvPr id="31" name="Rectangle 7"/>
          <p:cNvSpPr txBox="1"/>
          <p:nvPr/>
        </p:nvSpPr>
        <p:spPr>
          <a:xfrm>
            <a:off x="2554288" y="2438400"/>
            <a:ext cx="1981200" cy="609600"/>
          </a:xfrm>
          <a:prstGeom prst="rect">
            <a:avLst/>
          </a:prstGeom>
          <a:noFill/>
          <a:ln w="9525">
            <a:noFill/>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algn="ctr" eaLnBrk="1" hangingPunct="1">
              <a:buNone/>
            </a:pPr>
            <a:r>
              <a:rPr lang="en-US" altLang="vi-VN" sz="2000" b="1" dirty="0">
                <a:solidFill>
                  <a:srgbClr val="0000FF"/>
                </a:solidFill>
              </a:rPr>
              <a:t>Thành thị</a:t>
            </a:r>
          </a:p>
        </p:txBody>
      </p:sp>
      <p:pic>
        <p:nvPicPr>
          <p:cNvPr id="32" name="Picture 8" descr="hoptacQT"/>
          <p:cNvPicPr>
            <a:picLocks noChangeAspect="1"/>
          </p:cNvPicPr>
          <p:nvPr/>
        </p:nvPicPr>
        <p:blipFill>
          <a:blip r:embed="rId3"/>
          <a:stretch>
            <a:fillRect/>
          </a:stretch>
        </p:blipFill>
        <p:spPr>
          <a:xfrm>
            <a:off x="2146300" y="4838701"/>
            <a:ext cx="2946400" cy="1763713"/>
          </a:xfrm>
          <a:prstGeom prst="rect">
            <a:avLst/>
          </a:prstGeom>
          <a:noFill/>
          <a:ln w="9525">
            <a:noFill/>
          </a:ln>
        </p:spPr>
      </p:pic>
      <p:pic>
        <p:nvPicPr>
          <p:cNvPr id="33" name="Picture 9" descr="phuxanhdattrongdoitroc"/>
          <p:cNvPicPr>
            <a:picLocks noChangeAspect="1"/>
          </p:cNvPicPr>
          <p:nvPr/>
        </p:nvPicPr>
        <p:blipFill>
          <a:blip r:embed="rId4"/>
          <a:stretch>
            <a:fillRect/>
          </a:stretch>
        </p:blipFill>
        <p:spPr>
          <a:xfrm>
            <a:off x="6705600" y="2795589"/>
            <a:ext cx="3352800" cy="1811337"/>
          </a:xfrm>
          <a:prstGeom prst="rect">
            <a:avLst/>
          </a:prstGeom>
          <a:noFill/>
          <a:ln w="9525">
            <a:noFill/>
          </a:ln>
        </p:spPr>
      </p:pic>
      <p:pic>
        <p:nvPicPr>
          <p:cNvPr id="34" name="Picture 10" descr="DSC00644"/>
          <p:cNvPicPr>
            <a:picLocks noChangeAspect="1"/>
          </p:cNvPicPr>
          <p:nvPr/>
        </p:nvPicPr>
        <p:blipFill>
          <a:blip r:embed="rId5"/>
          <a:stretch>
            <a:fillRect/>
          </a:stretch>
        </p:blipFill>
        <p:spPr>
          <a:xfrm>
            <a:off x="6737350" y="4835526"/>
            <a:ext cx="3321050" cy="1738313"/>
          </a:xfrm>
          <a:prstGeom prst="rect">
            <a:avLst/>
          </a:prstGeom>
          <a:noFill/>
          <a:ln w="9525">
            <a:noFill/>
          </a:ln>
        </p:spPr>
      </p:pic>
      <p:sp>
        <p:nvSpPr>
          <p:cNvPr id="35" name="Rectangle 11"/>
          <p:cNvSpPr/>
          <p:nvPr/>
        </p:nvSpPr>
        <p:spPr>
          <a:xfrm>
            <a:off x="7239000" y="2438400"/>
            <a:ext cx="1981200" cy="533400"/>
          </a:xfrm>
          <a:prstGeom prst="rect">
            <a:avLst/>
          </a:prstGeom>
          <a:noFill/>
          <a:ln w="9525">
            <a:noFill/>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algn="ctr" rtl="0" eaLnBrk="1" hangingPunct="1">
              <a:buNone/>
            </a:pPr>
            <a:r>
              <a:rPr lang="en-US" altLang="vi-VN" sz="2000" b="1" dirty="0">
                <a:solidFill>
                  <a:srgbClr val="0000FF"/>
                </a:solidFill>
                <a:latin typeface="Times New Roman" panose="02020603050405020304" pitchFamily="18" charset="0"/>
              </a:rPr>
              <a:t>Nông thôn</a:t>
            </a:r>
          </a:p>
        </p:txBody>
      </p:sp>
      <p:sp>
        <p:nvSpPr>
          <p:cNvPr id="36" name="Text Box 12"/>
          <p:cNvSpPr txBox="1"/>
          <p:nvPr/>
        </p:nvSpPr>
        <p:spPr>
          <a:xfrm>
            <a:off x="1638300" y="4518025"/>
            <a:ext cx="3962400" cy="3683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1800" b="1" dirty="0">
                <a:solidFill>
                  <a:srgbClr val="0000FF"/>
                </a:solidFill>
                <a:latin typeface="Times New Roman" panose="02020603050405020304" pitchFamily="18" charset="0"/>
              </a:rPr>
              <a:t>Mở rộng các ngành CN</a:t>
            </a:r>
          </a:p>
        </p:txBody>
      </p:sp>
      <p:sp>
        <p:nvSpPr>
          <p:cNvPr id="37" name="Text Box 13"/>
          <p:cNvSpPr txBox="1"/>
          <p:nvPr/>
        </p:nvSpPr>
        <p:spPr>
          <a:xfrm>
            <a:off x="1779588" y="6538913"/>
            <a:ext cx="3733800" cy="3683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1800" b="1" dirty="0">
                <a:solidFill>
                  <a:srgbClr val="0000FF"/>
                </a:solidFill>
                <a:latin typeface="Times New Roman" panose="02020603050405020304" pitchFamily="18" charset="0"/>
              </a:rPr>
              <a:t>Tăng cường hợp tác đầu tư</a:t>
            </a:r>
          </a:p>
        </p:txBody>
      </p:sp>
      <p:sp>
        <p:nvSpPr>
          <p:cNvPr id="38" name="Text Box 14"/>
          <p:cNvSpPr txBox="1"/>
          <p:nvPr/>
        </p:nvSpPr>
        <p:spPr>
          <a:xfrm>
            <a:off x="6705600" y="4518025"/>
            <a:ext cx="3276600" cy="3683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1800" b="1" dirty="0">
                <a:solidFill>
                  <a:srgbClr val="0000FF"/>
                </a:solidFill>
                <a:latin typeface="Times New Roman" panose="02020603050405020304" pitchFamily="18" charset="0"/>
              </a:rPr>
              <a:t>Phủ xanh đất trống  </a:t>
            </a:r>
          </a:p>
        </p:txBody>
      </p:sp>
      <p:sp>
        <p:nvSpPr>
          <p:cNvPr id="39" name="Text Box 15"/>
          <p:cNvSpPr txBox="1"/>
          <p:nvPr/>
        </p:nvSpPr>
        <p:spPr>
          <a:xfrm>
            <a:off x="6172200" y="6543675"/>
            <a:ext cx="4419600" cy="3683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1800" b="1" dirty="0">
                <a:solidFill>
                  <a:srgbClr val="0000FF"/>
                </a:solidFill>
                <a:latin typeface="Times New Roman" panose="02020603050405020304" pitchFamily="18" charset="0"/>
              </a:rPr>
              <a:t>Khai hoang, thâm canh, tăng vụ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edge">
                                      <p:cBhvr>
                                        <p:cTn id="13" dur="2000"/>
                                        <p:tgtEl>
                                          <p:spTgt spid="18"/>
                                        </p:tgtEl>
                                      </p:cBhvr>
                                    </p:animEffect>
                                  </p:childTnLst>
                                </p:cTn>
                              </p:par>
                              <p:par>
                                <p:cTn id="14" presetID="2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edge">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edge">
                                      <p:cBhvr>
                                        <p:cTn id="37" dur="2000"/>
                                        <p:tgtEl>
                                          <p:spTgt spid="33"/>
                                        </p:tgtEl>
                                      </p:cBhvr>
                                    </p:animEffect>
                                  </p:childTnLst>
                                </p:cTn>
                              </p:par>
                              <p:par>
                                <p:cTn id="38" presetID="2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edge">
                                      <p:cBhvr>
                                        <p:cTn id="40" dur="20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5" grpId="0"/>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
          <p:cNvSpPr txBox="1"/>
          <p:nvPr/>
        </p:nvSpPr>
        <p:spPr>
          <a:xfrm>
            <a:off x="1676400" y="914401"/>
            <a:ext cx="8001000" cy="4619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400" b="1" dirty="0"/>
              <a:t>2. Chính sách giải quyết việc làm</a:t>
            </a:r>
            <a:endParaRPr lang="vi-VN" altLang="vi-VN" sz="2400" b="1" dirty="0"/>
          </a:p>
        </p:txBody>
      </p:sp>
      <p:sp>
        <p:nvSpPr>
          <p:cNvPr id="17411" name="TextBox 3"/>
          <p:cNvSpPr txBox="1"/>
          <p:nvPr/>
        </p:nvSpPr>
        <p:spPr>
          <a:xfrm>
            <a:off x="1676400" y="6350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10" name="TextBox 2"/>
          <p:cNvSpPr txBox="1"/>
          <p:nvPr/>
        </p:nvSpPr>
        <p:spPr>
          <a:xfrm>
            <a:off x="1752600" y="1371601"/>
            <a:ext cx="8686800" cy="8302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400" b="1" dirty="0"/>
              <a:t>b. Mục tiêu và phương hướng cơ bản của chính sách giải quyết việc làm</a:t>
            </a:r>
          </a:p>
        </p:txBody>
      </p:sp>
      <p:sp>
        <p:nvSpPr>
          <p:cNvPr id="17413" name="TextBox 3"/>
          <p:cNvSpPr txBox="1"/>
          <p:nvPr/>
        </p:nvSpPr>
        <p:spPr>
          <a:xfrm>
            <a:off x="4572000" y="1976438"/>
            <a:ext cx="3657600" cy="461962"/>
          </a:xfrm>
          <a:prstGeom prst="rect">
            <a:avLst/>
          </a:prstGeom>
          <a:noFill/>
          <a:ln w="9525">
            <a:noFill/>
          </a:ln>
        </p:spPr>
        <p:txBody>
          <a:bodyPr>
            <a:spAutoFit/>
          </a:bodyPr>
          <a:lstStyle/>
          <a:p>
            <a:r>
              <a:rPr lang="vi-VN" altLang="x-none" sz="2400" dirty="0">
                <a:latin typeface="Arial" panose="020B0604020202020204" pitchFamily="34" charset="0"/>
              </a:rPr>
              <a:t>* Phương hướng:</a:t>
            </a:r>
          </a:p>
        </p:txBody>
      </p:sp>
      <p:sp>
        <p:nvSpPr>
          <p:cNvPr id="16" name="Rectangle 3"/>
          <p:cNvSpPr/>
          <p:nvPr/>
        </p:nvSpPr>
        <p:spPr>
          <a:xfrm>
            <a:off x="3733800" y="3783014"/>
            <a:ext cx="6172200" cy="496887"/>
          </a:xfrm>
          <a:prstGeom prst="rect">
            <a:avLst/>
          </a:prstGeom>
          <a:noFill/>
          <a:ln w="57150" cap="flat" cmpd="thinThick">
            <a:solidFill>
              <a:srgbClr val="9900FF"/>
            </a:solidFill>
            <a:prstDash val="solid"/>
            <a:miter/>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algn="l" rtl="0" eaLnBrk="1" hangingPunct="1">
              <a:buNone/>
            </a:pPr>
            <a:r>
              <a:rPr lang="en-US" altLang="vi-VN" sz="2400" b="1" dirty="0">
                <a:solidFill>
                  <a:srgbClr val="0000FF"/>
                </a:solidFill>
                <a:latin typeface="Times New Roman" panose="02020603050405020304" pitchFamily="18" charset="0"/>
              </a:rPr>
              <a:t>Thúc đẩy phát triển sản xuất và dịch vụ</a:t>
            </a:r>
          </a:p>
        </p:txBody>
      </p:sp>
      <p:sp>
        <p:nvSpPr>
          <p:cNvPr id="17" name="Rectangle 4"/>
          <p:cNvSpPr/>
          <p:nvPr/>
        </p:nvSpPr>
        <p:spPr>
          <a:xfrm>
            <a:off x="3733800" y="4508501"/>
            <a:ext cx="6172200" cy="752475"/>
          </a:xfrm>
          <a:prstGeom prst="rect">
            <a:avLst/>
          </a:prstGeom>
          <a:noFill/>
          <a:ln w="57150" cap="flat" cmpd="thinThick">
            <a:solidFill>
              <a:srgbClr val="9900FF"/>
            </a:solidFill>
            <a:prstDash val="solid"/>
            <a:miter/>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algn="l" rtl="0" eaLnBrk="1" hangingPunct="1">
              <a:buNone/>
            </a:pPr>
            <a:r>
              <a:rPr lang="en-US" altLang="vi-VN" sz="2400" b="1" dirty="0">
                <a:solidFill>
                  <a:srgbClr val="0000FF"/>
                </a:solidFill>
                <a:latin typeface="Times New Roman" panose="02020603050405020304" pitchFamily="18" charset="0"/>
              </a:rPr>
              <a:t>Khuyến khích làm giàu theo pháp luật, tự do hành nghề.</a:t>
            </a:r>
          </a:p>
        </p:txBody>
      </p:sp>
      <p:sp>
        <p:nvSpPr>
          <p:cNvPr id="19" name="Rectangle 5"/>
          <p:cNvSpPr/>
          <p:nvPr/>
        </p:nvSpPr>
        <p:spPr>
          <a:xfrm>
            <a:off x="3733800" y="5499100"/>
            <a:ext cx="6172200" cy="520700"/>
          </a:xfrm>
          <a:prstGeom prst="rect">
            <a:avLst/>
          </a:prstGeom>
          <a:noFill/>
          <a:ln w="57150" cap="flat" cmpd="thinThick">
            <a:solidFill>
              <a:srgbClr val="9900FF"/>
            </a:solidFill>
            <a:prstDash val="solid"/>
            <a:miter/>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algn="l" rtl="0" eaLnBrk="1" hangingPunct="1">
              <a:buNone/>
            </a:pPr>
            <a:r>
              <a:rPr lang="en-US" altLang="vi-VN" sz="2400" b="1" dirty="0">
                <a:solidFill>
                  <a:srgbClr val="0000FF"/>
                </a:solidFill>
                <a:latin typeface="Times New Roman" panose="02020603050405020304" pitchFamily="18" charset="0"/>
              </a:rPr>
              <a:t>Đẩy mạnh xuất khẩu lao động.</a:t>
            </a:r>
          </a:p>
        </p:txBody>
      </p:sp>
      <p:sp>
        <p:nvSpPr>
          <p:cNvPr id="20" name="Rectangle 6"/>
          <p:cNvSpPr/>
          <p:nvPr/>
        </p:nvSpPr>
        <p:spPr>
          <a:xfrm>
            <a:off x="3733800" y="6261100"/>
            <a:ext cx="6172200" cy="520700"/>
          </a:xfrm>
          <a:prstGeom prst="rect">
            <a:avLst/>
          </a:prstGeom>
          <a:noFill/>
          <a:ln w="57150" cap="flat" cmpd="thinThick">
            <a:solidFill>
              <a:srgbClr val="9900FF"/>
            </a:solidFill>
            <a:prstDash val="solid"/>
            <a:miter/>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algn="l" rtl="0" eaLnBrk="1" hangingPunct="1">
              <a:buNone/>
            </a:pPr>
            <a:r>
              <a:rPr lang="en-US" altLang="vi-VN" sz="2400" b="1" dirty="0">
                <a:solidFill>
                  <a:srgbClr val="0000FF"/>
                </a:solidFill>
                <a:latin typeface="Times New Roman" panose="02020603050405020304" pitchFamily="18" charset="0"/>
              </a:rPr>
              <a:t>Sử dụng có hiệu quả nguồn vốn</a:t>
            </a:r>
          </a:p>
        </p:txBody>
      </p:sp>
      <p:sp>
        <p:nvSpPr>
          <p:cNvPr id="21" name="Line 8"/>
          <p:cNvSpPr/>
          <p:nvPr/>
        </p:nvSpPr>
        <p:spPr>
          <a:xfrm flipV="1">
            <a:off x="3230564" y="4032251"/>
            <a:ext cx="541337" cy="981075"/>
          </a:xfrm>
          <a:prstGeom prst="line">
            <a:avLst/>
          </a:prstGeom>
          <a:ln w="57150" cap="flat" cmpd="thickThin">
            <a:solidFill>
              <a:srgbClr val="0000FF"/>
            </a:solidFill>
            <a:prstDash val="solid"/>
            <a:headEnd type="none" w="med" len="med"/>
            <a:tailEnd type="triangle" w="med" len="med"/>
          </a:ln>
        </p:spPr>
      </p:sp>
      <p:sp>
        <p:nvSpPr>
          <p:cNvPr id="22" name="Line 9"/>
          <p:cNvSpPr/>
          <p:nvPr/>
        </p:nvSpPr>
        <p:spPr>
          <a:xfrm flipV="1">
            <a:off x="3252789" y="4892675"/>
            <a:ext cx="554037" cy="160338"/>
          </a:xfrm>
          <a:prstGeom prst="line">
            <a:avLst/>
          </a:prstGeom>
          <a:ln w="57150" cap="flat" cmpd="thickThin">
            <a:solidFill>
              <a:srgbClr val="0000FF"/>
            </a:solidFill>
            <a:prstDash val="solid"/>
            <a:headEnd type="none" w="med" len="med"/>
            <a:tailEnd type="triangle" w="med" len="med"/>
          </a:ln>
        </p:spPr>
      </p:sp>
      <p:sp>
        <p:nvSpPr>
          <p:cNvPr id="23" name="Line 10"/>
          <p:cNvSpPr/>
          <p:nvPr/>
        </p:nvSpPr>
        <p:spPr>
          <a:xfrm>
            <a:off x="3249613" y="5108575"/>
            <a:ext cx="539750" cy="636588"/>
          </a:xfrm>
          <a:prstGeom prst="line">
            <a:avLst/>
          </a:prstGeom>
          <a:ln w="57150" cap="flat" cmpd="thickThin">
            <a:solidFill>
              <a:srgbClr val="0000FF"/>
            </a:solidFill>
            <a:prstDash val="solid"/>
            <a:headEnd type="none" w="med" len="med"/>
            <a:tailEnd type="triangle" w="med" len="med"/>
          </a:ln>
        </p:spPr>
      </p:sp>
      <p:sp>
        <p:nvSpPr>
          <p:cNvPr id="24" name="Line 11"/>
          <p:cNvSpPr/>
          <p:nvPr/>
        </p:nvSpPr>
        <p:spPr>
          <a:xfrm>
            <a:off x="3165476" y="5019675"/>
            <a:ext cx="568325" cy="1479550"/>
          </a:xfrm>
          <a:prstGeom prst="line">
            <a:avLst/>
          </a:prstGeom>
          <a:ln w="57150" cap="flat" cmpd="thickThin">
            <a:solidFill>
              <a:srgbClr val="0000FF"/>
            </a:solidFill>
            <a:prstDash val="solid"/>
            <a:headEnd type="none" w="med" len="med"/>
            <a:tailEnd type="triangle" w="med" len="med"/>
          </a:ln>
        </p:spPr>
      </p:sp>
      <p:sp>
        <p:nvSpPr>
          <p:cNvPr id="25" name="Rectangle 14"/>
          <p:cNvSpPr/>
          <p:nvPr/>
        </p:nvSpPr>
        <p:spPr>
          <a:xfrm>
            <a:off x="1752600" y="2436814"/>
            <a:ext cx="8915400" cy="1754187"/>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400" b="1" dirty="0">
                <a:solidFill>
                  <a:srgbClr val="FF0000"/>
                </a:solidFill>
                <a:latin typeface="Times New Roman" panose="02020603050405020304" pitchFamily="18" charset="0"/>
              </a:rPr>
              <a:t>- Để t</a:t>
            </a:r>
            <a:r>
              <a:rPr lang="vi-VN" altLang="vi-VN" sz="2400" b="1" dirty="0">
                <a:solidFill>
                  <a:srgbClr val="FF0000"/>
                </a:solidFill>
                <a:latin typeface="Times New Roman" panose="02020603050405020304" pitchFamily="18" charset="0"/>
              </a:rPr>
              <a:t>ạ</a:t>
            </a:r>
            <a:r>
              <a:rPr lang="en-US" altLang="vi-VN" sz="2400" b="1" dirty="0">
                <a:solidFill>
                  <a:srgbClr val="FF0000"/>
                </a:solidFill>
                <a:latin typeface="Times New Roman" panose="02020603050405020304" pitchFamily="18" charset="0"/>
              </a:rPr>
              <a:t>o nhi</a:t>
            </a:r>
            <a:r>
              <a:rPr lang="vi-VN" altLang="vi-VN" sz="2400" b="1" dirty="0">
                <a:solidFill>
                  <a:srgbClr val="FF0000"/>
                </a:solidFill>
                <a:latin typeface="Times New Roman" panose="02020603050405020304" pitchFamily="18" charset="0"/>
              </a:rPr>
              <a:t>ề</a:t>
            </a:r>
            <a:r>
              <a:rPr lang="en-US" altLang="vi-VN" sz="2400" b="1" dirty="0">
                <a:solidFill>
                  <a:srgbClr val="FF0000"/>
                </a:solidFill>
                <a:latin typeface="Times New Roman" panose="02020603050405020304" pitchFamily="18" charset="0"/>
              </a:rPr>
              <a:t>u vi</a:t>
            </a:r>
            <a:r>
              <a:rPr lang="vi-VN" altLang="vi-VN" sz="2400" b="1" dirty="0">
                <a:solidFill>
                  <a:srgbClr val="FF0000"/>
                </a:solidFill>
                <a:latin typeface="Times New Roman" panose="02020603050405020304" pitchFamily="18" charset="0"/>
              </a:rPr>
              <a:t>ệ</a:t>
            </a:r>
            <a:r>
              <a:rPr lang="en-US" altLang="vi-VN" sz="2400" b="1" dirty="0">
                <a:solidFill>
                  <a:srgbClr val="FF0000"/>
                </a:solidFill>
                <a:latin typeface="Times New Roman" panose="02020603050405020304" pitchFamily="18" charset="0"/>
              </a:rPr>
              <a:t>c l</a:t>
            </a:r>
            <a:r>
              <a:rPr lang="vi-VN" altLang="vi-VN" sz="2400" b="1" dirty="0">
                <a:solidFill>
                  <a:srgbClr val="FF0000"/>
                </a:solidFill>
                <a:latin typeface="Times New Roman" panose="02020603050405020304" pitchFamily="18" charset="0"/>
              </a:rPr>
              <a:t>à</a:t>
            </a:r>
            <a:r>
              <a:rPr lang="en-US" altLang="vi-VN" sz="2400" b="1" dirty="0">
                <a:solidFill>
                  <a:srgbClr val="FF0000"/>
                </a:solidFill>
                <a:latin typeface="Times New Roman" panose="02020603050405020304" pitchFamily="18" charset="0"/>
              </a:rPr>
              <a:t>m m</a:t>
            </a:r>
            <a:r>
              <a:rPr lang="vi-VN" altLang="vi-VN" sz="2400" b="1" dirty="0">
                <a:solidFill>
                  <a:srgbClr val="FF0000"/>
                </a:solidFill>
                <a:latin typeface="Times New Roman" panose="02020603050405020304" pitchFamily="18" charset="0"/>
              </a:rPr>
              <a:t>ớ</a:t>
            </a:r>
            <a:r>
              <a:rPr lang="en-US" altLang="vi-VN" sz="2400" b="1" dirty="0">
                <a:solidFill>
                  <a:srgbClr val="FF0000"/>
                </a:solidFill>
                <a:latin typeface="Times New Roman" panose="02020603050405020304" pitchFamily="18" charset="0"/>
              </a:rPr>
              <a:t>i v</a:t>
            </a:r>
            <a:r>
              <a:rPr lang="vi-VN" altLang="vi-VN" sz="2400" b="1" dirty="0">
                <a:solidFill>
                  <a:srgbClr val="FF0000"/>
                </a:solidFill>
                <a:latin typeface="Times New Roman" panose="02020603050405020304" pitchFamily="18" charset="0"/>
              </a:rPr>
              <a:t>ớ</a:t>
            </a:r>
            <a:r>
              <a:rPr lang="en-US" altLang="vi-VN" sz="2400" b="1" dirty="0">
                <a:solidFill>
                  <a:srgbClr val="FF0000"/>
                </a:solidFill>
                <a:latin typeface="Times New Roman" panose="02020603050405020304" pitchFamily="18" charset="0"/>
              </a:rPr>
              <a:t>i ch</a:t>
            </a:r>
            <a:r>
              <a:rPr lang="vi-VN" altLang="vi-VN" sz="2400" b="1" dirty="0">
                <a:solidFill>
                  <a:srgbClr val="FF0000"/>
                </a:solidFill>
                <a:latin typeface="Times New Roman" panose="02020603050405020304" pitchFamily="18" charset="0"/>
              </a:rPr>
              <a:t>ấ</a:t>
            </a:r>
            <a:r>
              <a:rPr lang="en-US" altLang="vi-VN" sz="2400" b="1" dirty="0">
                <a:solidFill>
                  <a:srgbClr val="FF0000"/>
                </a:solidFill>
                <a:latin typeface="Times New Roman" panose="02020603050405020304" pitchFamily="18" charset="0"/>
              </a:rPr>
              <a:t>t l</a:t>
            </a:r>
            <a:r>
              <a:rPr lang="vi-VN" altLang="vi-VN" sz="2400" b="1" dirty="0">
                <a:solidFill>
                  <a:srgbClr val="FF0000"/>
                </a:solidFill>
                <a:latin typeface="Times New Roman" panose="02020603050405020304" pitchFamily="18" charset="0"/>
              </a:rPr>
              <a:t>ượ</a:t>
            </a:r>
            <a:r>
              <a:rPr lang="en-US" altLang="vi-VN" sz="2400" b="1" dirty="0">
                <a:solidFill>
                  <a:srgbClr val="FF0000"/>
                </a:solidFill>
                <a:latin typeface="Times New Roman" panose="02020603050405020304" pitchFamily="18" charset="0"/>
              </a:rPr>
              <a:t>ng ng</a:t>
            </a:r>
            <a:r>
              <a:rPr lang="vi-VN" altLang="vi-VN" sz="2400" b="1" dirty="0">
                <a:solidFill>
                  <a:srgbClr val="FF0000"/>
                </a:solidFill>
                <a:latin typeface="Times New Roman" panose="02020603050405020304" pitchFamily="18" charset="0"/>
              </a:rPr>
              <a:t>à</a:t>
            </a:r>
            <a:r>
              <a:rPr lang="en-US" altLang="vi-VN" sz="2400" b="1" dirty="0">
                <a:solidFill>
                  <a:srgbClr val="FF0000"/>
                </a:solidFill>
                <a:latin typeface="Times New Roman" panose="02020603050405020304" pitchFamily="18" charset="0"/>
              </a:rPr>
              <a:t>y c</a:t>
            </a:r>
            <a:r>
              <a:rPr lang="vi-VN" altLang="vi-VN" sz="2400" b="1" dirty="0">
                <a:solidFill>
                  <a:srgbClr val="FF0000"/>
                </a:solidFill>
                <a:latin typeface="Times New Roman" panose="02020603050405020304" pitchFamily="18" charset="0"/>
              </a:rPr>
              <a:t>à</a:t>
            </a:r>
            <a:r>
              <a:rPr lang="en-US" altLang="vi-VN" sz="2400" b="1" dirty="0">
                <a:solidFill>
                  <a:srgbClr val="FF0000"/>
                </a:solidFill>
                <a:latin typeface="Times New Roman" panose="02020603050405020304" pitchFamily="18" charset="0"/>
              </a:rPr>
              <a:t>ng</a:t>
            </a:r>
          </a:p>
          <a:p>
            <a:pPr marL="0" indent="0" algn="ctr" rtl="0" eaLnBrk="1" hangingPunct="1">
              <a:spcBef>
                <a:spcPct val="0"/>
              </a:spcBef>
              <a:buNone/>
            </a:pPr>
            <a:r>
              <a:rPr lang="en-US" altLang="vi-VN" sz="2400" b="1" dirty="0">
                <a:solidFill>
                  <a:srgbClr val="FF0000"/>
                </a:solidFill>
                <a:latin typeface="Times New Roman" panose="02020603050405020304" pitchFamily="18" charset="0"/>
              </a:rPr>
              <a:t> cao </a:t>
            </a:r>
            <a:r>
              <a:rPr lang="vi-VN" altLang="vi-VN" sz="2400" b="1" dirty="0">
                <a:solidFill>
                  <a:srgbClr val="FF0000"/>
                </a:solidFill>
                <a:latin typeface="Times New Roman" panose="02020603050405020304" pitchFamily="18" charset="0"/>
              </a:rPr>
              <a:t>đá</a:t>
            </a:r>
            <a:r>
              <a:rPr lang="en-US" altLang="vi-VN" sz="2400" b="1" dirty="0">
                <a:solidFill>
                  <a:srgbClr val="FF0000"/>
                </a:solidFill>
                <a:latin typeface="Times New Roman" panose="02020603050405020304" pitchFamily="18" charset="0"/>
              </a:rPr>
              <a:t>p </a:t>
            </a:r>
            <a:r>
              <a:rPr lang="vi-VN" altLang="vi-VN" sz="2400" b="1" dirty="0">
                <a:solidFill>
                  <a:srgbClr val="FF0000"/>
                </a:solidFill>
                <a:latin typeface="Times New Roman" panose="02020603050405020304" pitchFamily="18" charset="0"/>
              </a:rPr>
              <a:t>ứ</a:t>
            </a:r>
            <a:r>
              <a:rPr lang="en-US" altLang="vi-VN" sz="2400" b="1" dirty="0">
                <a:solidFill>
                  <a:srgbClr val="FF0000"/>
                </a:solidFill>
                <a:latin typeface="Times New Roman" panose="02020603050405020304" pitchFamily="18" charset="0"/>
              </a:rPr>
              <a:t>ng y</a:t>
            </a:r>
            <a:r>
              <a:rPr lang="vi-VN" altLang="vi-VN" sz="2400" b="1" dirty="0">
                <a:solidFill>
                  <a:srgbClr val="FF0000"/>
                </a:solidFill>
                <a:latin typeface="Times New Roman" panose="02020603050405020304" pitchFamily="18" charset="0"/>
              </a:rPr>
              <a:t>ê</a:t>
            </a:r>
            <a:r>
              <a:rPr lang="en-US" altLang="vi-VN" sz="2400" b="1" dirty="0">
                <a:solidFill>
                  <a:srgbClr val="FF0000"/>
                </a:solidFill>
                <a:latin typeface="Times New Roman" panose="02020603050405020304" pitchFamily="18" charset="0"/>
              </a:rPr>
              <a:t>u c</a:t>
            </a:r>
            <a:r>
              <a:rPr lang="vi-VN" altLang="vi-VN" sz="2400" b="1" dirty="0">
                <a:solidFill>
                  <a:srgbClr val="FF0000"/>
                </a:solidFill>
                <a:latin typeface="Times New Roman" panose="02020603050405020304" pitchFamily="18" charset="0"/>
              </a:rPr>
              <a:t>ầ</a:t>
            </a:r>
            <a:r>
              <a:rPr lang="en-US" altLang="vi-VN" sz="2400" b="1" dirty="0">
                <a:solidFill>
                  <a:srgbClr val="FF0000"/>
                </a:solidFill>
                <a:latin typeface="Times New Roman" panose="02020603050405020304" pitchFamily="18" charset="0"/>
              </a:rPr>
              <a:t>u ph</a:t>
            </a:r>
            <a:r>
              <a:rPr lang="vi-VN" altLang="vi-VN" sz="2400" b="1" dirty="0">
                <a:solidFill>
                  <a:srgbClr val="FF0000"/>
                </a:solidFill>
                <a:latin typeface="Times New Roman" panose="02020603050405020304" pitchFamily="18" charset="0"/>
              </a:rPr>
              <a:t>á</a:t>
            </a:r>
            <a:r>
              <a:rPr lang="en-US" altLang="vi-VN" sz="2400" b="1" dirty="0">
                <a:solidFill>
                  <a:srgbClr val="FF0000"/>
                </a:solidFill>
                <a:latin typeface="Times New Roman" panose="02020603050405020304" pitchFamily="18" charset="0"/>
              </a:rPr>
              <a:t>t tri</a:t>
            </a:r>
            <a:r>
              <a:rPr lang="vi-VN" altLang="vi-VN" sz="2400" b="1" dirty="0">
                <a:solidFill>
                  <a:srgbClr val="FF0000"/>
                </a:solidFill>
                <a:latin typeface="Times New Roman" panose="02020603050405020304" pitchFamily="18" charset="0"/>
              </a:rPr>
              <a:t>ể</a:t>
            </a:r>
            <a:r>
              <a:rPr lang="en-US" altLang="vi-VN" sz="2400" b="1" dirty="0">
                <a:solidFill>
                  <a:srgbClr val="FF0000"/>
                </a:solidFill>
                <a:latin typeface="Times New Roman" panose="02020603050405020304" pitchFamily="18" charset="0"/>
              </a:rPr>
              <a:t>n c</a:t>
            </a:r>
            <a:r>
              <a:rPr lang="vi-VN" altLang="vi-VN" sz="2400" b="1" dirty="0">
                <a:solidFill>
                  <a:srgbClr val="FF0000"/>
                </a:solidFill>
                <a:latin typeface="Times New Roman" panose="02020603050405020304" pitchFamily="18" charset="0"/>
              </a:rPr>
              <a:t>ủ</a:t>
            </a:r>
            <a:r>
              <a:rPr lang="en-US" altLang="vi-VN" sz="2400" b="1" dirty="0">
                <a:solidFill>
                  <a:srgbClr val="FF0000"/>
                </a:solidFill>
                <a:latin typeface="Times New Roman" panose="02020603050405020304" pitchFamily="18" charset="0"/>
              </a:rPr>
              <a:t>a </a:t>
            </a:r>
            <a:r>
              <a:rPr lang="vi-VN" altLang="vi-VN" sz="2400" b="1" dirty="0">
                <a:solidFill>
                  <a:srgbClr val="FF0000"/>
                </a:solidFill>
                <a:latin typeface="Times New Roman" panose="02020603050405020304" pitchFamily="18" charset="0"/>
              </a:rPr>
              <a:t>đấ</a:t>
            </a:r>
            <a:r>
              <a:rPr lang="en-US" altLang="vi-VN" sz="2400" b="1" dirty="0">
                <a:solidFill>
                  <a:srgbClr val="FF0000"/>
                </a:solidFill>
                <a:latin typeface="Times New Roman" panose="02020603050405020304" pitchFamily="18" charset="0"/>
              </a:rPr>
              <a:t>t n</a:t>
            </a:r>
            <a:r>
              <a:rPr lang="vi-VN" altLang="vi-VN" sz="2400" b="1" dirty="0">
                <a:solidFill>
                  <a:srgbClr val="FF0000"/>
                </a:solidFill>
                <a:latin typeface="Times New Roman" panose="02020603050405020304" pitchFamily="18" charset="0"/>
              </a:rPr>
              <a:t>ướ</a:t>
            </a:r>
            <a:r>
              <a:rPr lang="en-US" altLang="vi-VN" sz="2400" b="1" dirty="0">
                <a:solidFill>
                  <a:srgbClr val="FF0000"/>
                </a:solidFill>
                <a:latin typeface="Times New Roman" panose="02020603050405020304" pitchFamily="18" charset="0"/>
              </a:rPr>
              <a:t>c,ch</a:t>
            </a:r>
            <a:r>
              <a:rPr lang="vi-VN" altLang="vi-VN" sz="2400" b="1" dirty="0">
                <a:solidFill>
                  <a:srgbClr val="FF0000"/>
                </a:solidFill>
                <a:latin typeface="Times New Roman" panose="02020603050405020304" pitchFamily="18" charset="0"/>
              </a:rPr>
              <a:t>ú</a:t>
            </a:r>
            <a:r>
              <a:rPr lang="en-US" altLang="vi-VN" sz="2400" b="1" dirty="0">
                <a:solidFill>
                  <a:srgbClr val="FF0000"/>
                </a:solidFill>
                <a:latin typeface="Times New Roman" panose="02020603050405020304" pitchFamily="18" charset="0"/>
              </a:rPr>
              <a:t>ng </a:t>
            </a:r>
          </a:p>
          <a:p>
            <a:pPr marL="0" indent="0" algn="ctr" rtl="0" eaLnBrk="1" hangingPunct="1">
              <a:spcBef>
                <a:spcPct val="0"/>
              </a:spcBef>
              <a:buNone/>
            </a:pPr>
            <a:r>
              <a:rPr lang="en-US" altLang="vi-VN" sz="2400" b="1" dirty="0">
                <a:solidFill>
                  <a:srgbClr val="FF0000"/>
                </a:solidFill>
                <a:latin typeface="Times New Roman" panose="02020603050405020304" pitchFamily="18" charset="0"/>
              </a:rPr>
              <a:t>ta c</a:t>
            </a:r>
            <a:r>
              <a:rPr lang="vi-VN" altLang="vi-VN" sz="2400" b="1" dirty="0">
                <a:solidFill>
                  <a:srgbClr val="FF0000"/>
                </a:solidFill>
                <a:latin typeface="Times New Roman" panose="02020603050405020304" pitchFamily="18" charset="0"/>
              </a:rPr>
              <a:t>ầ</a:t>
            </a:r>
            <a:r>
              <a:rPr lang="en-US" altLang="vi-VN" sz="2400" b="1" dirty="0">
                <a:solidFill>
                  <a:srgbClr val="FF0000"/>
                </a:solidFill>
                <a:latin typeface="Times New Roman" panose="02020603050405020304" pitchFamily="18" charset="0"/>
              </a:rPr>
              <a:t>n th</a:t>
            </a:r>
            <a:r>
              <a:rPr lang="vi-VN" altLang="vi-VN" sz="2400" b="1" dirty="0">
                <a:solidFill>
                  <a:srgbClr val="FF0000"/>
                </a:solidFill>
                <a:latin typeface="Times New Roman" panose="02020603050405020304" pitchFamily="18" charset="0"/>
              </a:rPr>
              <a:t>ự</a:t>
            </a:r>
            <a:r>
              <a:rPr lang="en-US" altLang="vi-VN" sz="2400" b="1" dirty="0">
                <a:solidFill>
                  <a:srgbClr val="FF0000"/>
                </a:solidFill>
                <a:latin typeface="Times New Roman" panose="02020603050405020304" pitchFamily="18" charset="0"/>
              </a:rPr>
              <a:t>c hi</a:t>
            </a:r>
            <a:r>
              <a:rPr lang="vi-VN" altLang="vi-VN" sz="2400" b="1" dirty="0">
                <a:solidFill>
                  <a:srgbClr val="FF0000"/>
                </a:solidFill>
                <a:latin typeface="Times New Roman" panose="02020603050405020304" pitchFamily="18" charset="0"/>
              </a:rPr>
              <a:t>ệ</a:t>
            </a:r>
            <a:r>
              <a:rPr lang="en-US" altLang="vi-VN" sz="2400" b="1" dirty="0">
                <a:solidFill>
                  <a:srgbClr val="FF0000"/>
                </a:solidFill>
                <a:latin typeface="Times New Roman" panose="02020603050405020304" pitchFamily="18" charset="0"/>
              </a:rPr>
              <a:t>n nh</a:t>
            </a:r>
            <a:r>
              <a:rPr lang="vi-VN" altLang="vi-VN" sz="2400" b="1" dirty="0">
                <a:solidFill>
                  <a:srgbClr val="FF0000"/>
                </a:solidFill>
                <a:latin typeface="Times New Roman" panose="02020603050405020304" pitchFamily="18" charset="0"/>
              </a:rPr>
              <a:t>ữ</a:t>
            </a:r>
            <a:r>
              <a:rPr lang="en-US" altLang="vi-VN" sz="2400" b="1" dirty="0">
                <a:solidFill>
                  <a:srgbClr val="FF0000"/>
                </a:solidFill>
                <a:latin typeface="Times New Roman" panose="02020603050405020304" pitchFamily="18" charset="0"/>
              </a:rPr>
              <a:t>ng ph</a:t>
            </a:r>
            <a:r>
              <a:rPr lang="vi-VN" altLang="vi-VN" sz="2400" b="1" dirty="0">
                <a:solidFill>
                  <a:srgbClr val="FF0000"/>
                </a:solidFill>
                <a:latin typeface="Times New Roman" panose="02020603050405020304" pitchFamily="18" charset="0"/>
              </a:rPr>
              <a:t>ươ</a:t>
            </a:r>
            <a:r>
              <a:rPr lang="en-US" altLang="vi-VN" sz="2400" b="1" dirty="0">
                <a:solidFill>
                  <a:srgbClr val="FF0000"/>
                </a:solidFill>
                <a:latin typeface="Times New Roman" panose="02020603050405020304" pitchFamily="18" charset="0"/>
              </a:rPr>
              <a:t>ng h</a:t>
            </a:r>
            <a:r>
              <a:rPr lang="vi-VN" altLang="vi-VN" sz="2400" b="1" dirty="0">
                <a:solidFill>
                  <a:srgbClr val="FF0000"/>
                </a:solidFill>
                <a:latin typeface="Times New Roman" panose="02020603050405020304" pitchFamily="18" charset="0"/>
              </a:rPr>
              <a:t>ướ</a:t>
            </a:r>
            <a:r>
              <a:rPr lang="en-US" altLang="vi-VN" sz="2400" b="1" dirty="0">
                <a:solidFill>
                  <a:srgbClr val="FF0000"/>
                </a:solidFill>
                <a:latin typeface="Times New Roman" panose="02020603050405020304" pitchFamily="18" charset="0"/>
              </a:rPr>
              <a:t>ng n</a:t>
            </a:r>
            <a:r>
              <a:rPr lang="vi-VN" altLang="vi-VN" sz="2400" b="1" dirty="0">
                <a:solidFill>
                  <a:srgbClr val="FF0000"/>
                </a:solidFill>
                <a:latin typeface="Times New Roman" panose="02020603050405020304" pitchFamily="18" charset="0"/>
              </a:rPr>
              <a:t>à</a:t>
            </a:r>
            <a:r>
              <a:rPr lang="en-US" altLang="vi-VN" sz="2400" b="1" dirty="0">
                <a:solidFill>
                  <a:srgbClr val="FF0000"/>
                </a:solidFill>
                <a:latin typeface="Times New Roman" panose="02020603050405020304" pitchFamily="18" charset="0"/>
              </a:rPr>
              <a:t>o?</a:t>
            </a:r>
          </a:p>
          <a:p>
            <a:pPr marL="0" indent="0" algn="l" rtl="0" eaLnBrk="1" hangingPunct="1">
              <a:spcBef>
                <a:spcPct val="50000"/>
              </a:spcBef>
              <a:buNone/>
            </a:pPr>
            <a:endParaRPr lang="vi-VN" altLang="vi-VN" sz="2400" b="1" dirty="0">
              <a:solidFill>
                <a:srgbClr val="FF0000"/>
              </a:solidFill>
            </a:endParaRPr>
          </a:p>
        </p:txBody>
      </p:sp>
      <p:sp>
        <p:nvSpPr>
          <p:cNvPr id="26" name="Oval 18"/>
          <p:cNvSpPr/>
          <p:nvPr/>
        </p:nvSpPr>
        <p:spPr>
          <a:xfrm>
            <a:off x="1524000" y="4495800"/>
            <a:ext cx="1697038" cy="1219200"/>
          </a:xfrm>
          <a:prstGeom prst="ellipse">
            <a:avLst/>
          </a:prstGeom>
          <a:solidFill>
            <a:schemeClr val="bg1"/>
          </a:solidFill>
          <a:ln w="38100" cap="flat" cmpd="dbl">
            <a:solidFill>
              <a:srgbClr val="0000FF"/>
            </a:solidFill>
            <a:prstDash val="solid"/>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lnSpc>
                <a:spcPct val="90000"/>
              </a:lnSpc>
              <a:buNone/>
            </a:pPr>
            <a:r>
              <a:rPr lang="en-US" altLang="vi-VN" sz="2800" b="1" dirty="0">
                <a:solidFill>
                  <a:srgbClr val="0000FF"/>
                </a:solidFill>
                <a:latin typeface="Times New Roman" panose="02020603050405020304" pitchFamily="18" charset="0"/>
              </a:rPr>
              <a:t>Phương</a:t>
            </a:r>
          </a:p>
          <a:p>
            <a:pPr marL="0" indent="0" algn="ctr" rtl="0" eaLnBrk="1" hangingPunct="1">
              <a:lnSpc>
                <a:spcPct val="90000"/>
              </a:lnSpc>
              <a:buNone/>
            </a:pPr>
            <a:r>
              <a:rPr lang="en-US" altLang="vi-VN" sz="2800" b="1" dirty="0">
                <a:solidFill>
                  <a:srgbClr val="0000FF"/>
                </a:solidFill>
                <a:latin typeface="Times New Roman" panose="02020603050405020304" pitchFamily="18" charset="0"/>
              </a:rPr>
              <a:t> hướng</a:t>
            </a:r>
          </a:p>
          <a:p>
            <a:pPr marL="0" indent="0" algn="ctr" rtl="0" eaLnBrk="1" hangingPunct="1">
              <a:spcBef>
                <a:spcPct val="0"/>
              </a:spcBef>
              <a:buNone/>
            </a:pPr>
            <a:endParaRPr lang="en-US" altLang="vi-VN" sz="1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edge">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edge">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edge">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edge">
                                      <p:cBhvr>
                                        <p:cTn id="5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5"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inh tế cá thể tieu chu"/>
          <p:cNvPicPr>
            <a:picLocks noChangeAspect="1"/>
          </p:cNvPicPr>
          <p:nvPr/>
        </p:nvPicPr>
        <p:blipFill>
          <a:blip r:embed="rId2"/>
          <a:stretch>
            <a:fillRect/>
          </a:stretch>
        </p:blipFill>
        <p:spPr>
          <a:xfrm>
            <a:off x="2057400" y="304800"/>
            <a:ext cx="3352800" cy="2508250"/>
          </a:xfrm>
          <a:prstGeom prst="rect">
            <a:avLst/>
          </a:prstGeom>
          <a:noFill/>
          <a:ln w="9525">
            <a:noFill/>
          </a:ln>
        </p:spPr>
      </p:pic>
      <p:pic>
        <p:nvPicPr>
          <p:cNvPr id="23555" name="Picture 3" descr="nghẻtuyenthong"/>
          <p:cNvPicPr>
            <a:picLocks noChangeAspect="1"/>
          </p:cNvPicPr>
          <p:nvPr/>
        </p:nvPicPr>
        <p:blipFill>
          <a:blip r:embed="rId3"/>
          <a:stretch>
            <a:fillRect/>
          </a:stretch>
        </p:blipFill>
        <p:spPr>
          <a:xfrm>
            <a:off x="6477000" y="304801"/>
            <a:ext cx="3352800" cy="2486025"/>
          </a:xfrm>
          <a:prstGeom prst="rect">
            <a:avLst/>
          </a:prstGeom>
          <a:noFill/>
          <a:ln w="9525">
            <a:noFill/>
          </a:ln>
        </p:spPr>
      </p:pic>
      <p:pic>
        <p:nvPicPr>
          <p:cNvPr id="23556" name="Picture 4" descr="xuatkhaulaođong"/>
          <p:cNvPicPr>
            <a:picLocks noChangeAspect="1"/>
          </p:cNvPicPr>
          <p:nvPr/>
        </p:nvPicPr>
        <p:blipFill>
          <a:blip r:embed="rId4"/>
          <a:stretch>
            <a:fillRect/>
          </a:stretch>
        </p:blipFill>
        <p:spPr>
          <a:xfrm>
            <a:off x="2133600" y="3581401"/>
            <a:ext cx="3276600" cy="2682875"/>
          </a:xfrm>
          <a:prstGeom prst="rect">
            <a:avLst/>
          </a:prstGeom>
          <a:noFill/>
          <a:ln w="9525">
            <a:noFill/>
          </a:ln>
        </p:spPr>
      </p:pic>
      <p:sp>
        <p:nvSpPr>
          <p:cNvPr id="23557" name="Text Box 5"/>
          <p:cNvSpPr txBox="1"/>
          <p:nvPr/>
        </p:nvSpPr>
        <p:spPr>
          <a:xfrm>
            <a:off x="1905000" y="2819401"/>
            <a:ext cx="3733800" cy="830997"/>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Nhà nước khuyến khích phát triển kinh tế</a:t>
            </a:r>
          </a:p>
        </p:txBody>
      </p:sp>
      <p:sp>
        <p:nvSpPr>
          <p:cNvPr id="23558" name="Text Box 6"/>
          <p:cNvSpPr txBox="1"/>
          <p:nvPr/>
        </p:nvSpPr>
        <p:spPr>
          <a:xfrm>
            <a:off x="2209800" y="6400800"/>
            <a:ext cx="30480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Xuất khẩu lao động</a:t>
            </a:r>
          </a:p>
        </p:txBody>
      </p:sp>
      <p:sp>
        <p:nvSpPr>
          <p:cNvPr id="23559" name="Text Box 7"/>
          <p:cNvSpPr txBox="1"/>
          <p:nvPr/>
        </p:nvSpPr>
        <p:spPr>
          <a:xfrm>
            <a:off x="6248400" y="2743201"/>
            <a:ext cx="4114800" cy="830997"/>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Khôi phục và phát triển các nghề truyền thống</a:t>
            </a:r>
          </a:p>
        </p:txBody>
      </p:sp>
      <p:sp>
        <p:nvSpPr>
          <p:cNvPr id="23560" name="Text Box 8"/>
          <p:cNvSpPr txBox="1"/>
          <p:nvPr/>
        </p:nvSpPr>
        <p:spPr>
          <a:xfrm>
            <a:off x="6858000" y="6019801"/>
            <a:ext cx="3048000" cy="830997"/>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Mở các trung tâm giới thiệu việc làm</a:t>
            </a:r>
          </a:p>
        </p:txBody>
      </p:sp>
      <p:pic>
        <p:nvPicPr>
          <p:cNvPr id="23561" name="Picture 9" descr="tuvanvieclam"/>
          <p:cNvPicPr>
            <a:picLocks noChangeAspect="1"/>
          </p:cNvPicPr>
          <p:nvPr/>
        </p:nvPicPr>
        <p:blipFill>
          <a:blip r:embed="rId5"/>
          <a:stretch>
            <a:fillRect/>
          </a:stretch>
        </p:blipFill>
        <p:spPr>
          <a:xfrm>
            <a:off x="6421438" y="3505200"/>
            <a:ext cx="3505200" cy="25908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fade">
                                      <p:cBhvr>
                                        <p:cTn id="17" dur="800" decel="100000"/>
                                        <p:tgtEl>
                                          <p:spTgt spid="23557"/>
                                        </p:tgtEl>
                                      </p:cBhvr>
                                    </p:animEffect>
                                    <p:anim calcmode="lin" valueType="num">
                                      <p:cBhvr>
                                        <p:cTn id="18" dur="800" decel="100000" fill="hold"/>
                                        <p:tgtEl>
                                          <p:spTgt spid="23557"/>
                                        </p:tgtEl>
                                        <p:attrNameLst>
                                          <p:attrName>style.rotation</p:attrName>
                                        </p:attrNameLst>
                                      </p:cBhvr>
                                      <p:tavLst>
                                        <p:tav tm="0">
                                          <p:val>
                                            <p:fltVal val="0"/>
                                          </p:val>
                                        </p:tav>
                                        <p:tav tm="100000">
                                          <p:val>
                                            <p:fltVal val="0"/>
                                          </p:val>
                                        </p:tav>
                                      </p:tavLst>
                                    </p:anim>
                                    <p:anim calcmode="lin" valueType="num">
                                      <p:cBhvr>
                                        <p:cTn id="19" dur="800" decel="100000" fill="hold"/>
                                        <p:tgtEl>
                                          <p:spTgt spid="23557"/>
                                        </p:tgtEl>
                                        <p:attrNameLst>
                                          <p:attrName>ppt_x</p:attrName>
                                        </p:attrNameLst>
                                      </p:cBhvr>
                                      <p:tavLst>
                                        <p:tav tm="0">
                                          <p:val>
                                            <p:strVal val="#ppt_x+0.4"/>
                                          </p:val>
                                        </p:tav>
                                        <p:tav tm="100000">
                                          <p:val>
                                            <p:strVal val="#ppt_x-0.05"/>
                                          </p:val>
                                        </p:tav>
                                      </p:tavLst>
                                    </p:anim>
                                    <p:anim calcmode="lin" valueType="num">
                                      <p:cBhvr>
                                        <p:cTn id="20" dur="800" decel="100000" fill="hold"/>
                                        <p:tgtEl>
                                          <p:spTgt spid="2355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355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355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23555"/>
                                        </p:tgtEl>
                                        <p:attrNameLst>
                                          <p:attrName>style.visibility</p:attrName>
                                        </p:attrNameLst>
                                      </p:cBhvr>
                                      <p:to>
                                        <p:strVal val="visible"/>
                                      </p:to>
                                    </p:set>
                                    <p:anim calcmode="lin" valueType="num">
                                      <p:cBhvr>
                                        <p:cTn id="27" dur="1000" fill="hold"/>
                                        <p:tgtEl>
                                          <p:spTgt spid="23555"/>
                                        </p:tgtEl>
                                        <p:attrNameLst>
                                          <p:attrName>ppt_x</p:attrName>
                                        </p:attrNameLst>
                                      </p:cBhvr>
                                      <p:tavLst>
                                        <p:tav tm="0">
                                          <p:val>
                                            <p:strVal val="#ppt_x-.2"/>
                                          </p:val>
                                        </p:tav>
                                        <p:tav tm="100000">
                                          <p:val>
                                            <p:strVal val="#ppt_x"/>
                                          </p:val>
                                        </p:tav>
                                      </p:tavLst>
                                    </p:anim>
                                    <p:anim calcmode="lin" valueType="num">
                                      <p:cBhvr>
                                        <p:cTn id="28" dur="1000" fill="hold"/>
                                        <p:tgtEl>
                                          <p:spTgt spid="2355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555"/>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23559"/>
                                        </p:tgtEl>
                                        <p:attrNameLst>
                                          <p:attrName>style.visibility</p:attrName>
                                        </p:attrNameLst>
                                      </p:cBhvr>
                                      <p:to>
                                        <p:strVal val="visible"/>
                                      </p:to>
                                    </p:set>
                                    <p:anim calcmode="lin" valueType="num">
                                      <p:cBhvr>
                                        <p:cTn id="34" dur="1000" fill="hold"/>
                                        <p:tgtEl>
                                          <p:spTgt spid="23559"/>
                                        </p:tgtEl>
                                        <p:attrNameLst>
                                          <p:attrName>ppt_x</p:attrName>
                                        </p:attrNameLst>
                                      </p:cBhvr>
                                      <p:tavLst>
                                        <p:tav tm="0">
                                          <p:val>
                                            <p:strVal val="#ppt_x-.2"/>
                                          </p:val>
                                        </p:tav>
                                        <p:tav tm="100000">
                                          <p:val>
                                            <p:strVal val="#ppt_x"/>
                                          </p:val>
                                        </p:tav>
                                      </p:tavLst>
                                    </p:anim>
                                    <p:anim calcmode="lin" valueType="num">
                                      <p:cBhvr>
                                        <p:cTn id="35" dur="1000" fill="hold"/>
                                        <p:tgtEl>
                                          <p:spTgt spid="2355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3559"/>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3556"/>
                                        </p:tgtEl>
                                        <p:attrNameLst>
                                          <p:attrName>style.visibility</p:attrName>
                                        </p:attrNameLst>
                                      </p:cBhvr>
                                      <p:to>
                                        <p:strVal val="visible"/>
                                      </p:to>
                                    </p:set>
                                    <p:animEffect transition="in" filter="fade">
                                      <p:cBhvr>
                                        <p:cTn id="41" dur="1000"/>
                                        <p:tgtEl>
                                          <p:spTgt spid="23556"/>
                                        </p:tgtEl>
                                      </p:cBhvr>
                                    </p:animEffect>
                                    <p:anim calcmode="lin" valueType="num">
                                      <p:cBhvr>
                                        <p:cTn id="42" dur="1000" fill="hold"/>
                                        <p:tgtEl>
                                          <p:spTgt spid="23556"/>
                                        </p:tgtEl>
                                        <p:attrNameLst>
                                          <p:attrName>ppt_x</p:attrName>
                                        </p:attrNameLst>
                                      </p:cBhvr>
                                      <p:tavLst>
                                        <p:tav tm="0">
                                          <p:val>
                                            <p:strVal val="#ppt_x"/>
                                          </p:val>
                                        </p:tav>
                                        <p:tav tm="100000">
                                          <p:val>
                                            <p:strVal val="#ppt_x"/>
                                          </p:val>
                                        </p:tav>
                                      </p:tavLst>
                                    </p:anim>
                                    <p:anim calcmode="lin" valueType="num">
                                      <p:cBhvr>
                                        <p:cTn id="43" dur="900" decel="100000" fill="hold"/>
                                        <p:tgtEl>
                                          <p:spTgt spid="2355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3556"/>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23558"/>
                                        </p:tgtEl>
                                        <p:attrNameLst>
                                          <p:attrName>style.visibility</p:attrName>
                                        </p:attrNameLst>
                                      </p:cBhvr>
                                      <p:to>
                                        <p:strVal val="visible"/>
                                      </p:to>
                                    </p:set>
                                    <p:animEffect transition="in" filter="fade">
                                      <p:cBhvr>
                                        <p:cTn id="49" dur="800" decel="100000"/>
                                        <p:tgtEl>
                                          <p:spTgt spid="23558"/>
                                        </p:tgtEl>
                                      </p:cBhvr>
                                    </p:animEffect>
                                    <p:anim calcmode="lin" valueType="num">
                                      <p:cBhvr>
                                        <p:cTn id="50" dur="800" decel="100000" fill="hold"/>
                                        <p:tgtEl>
                                          <p:spTgt spid="23558"/>
                                        </p:tgtEl>
                                        <p:attrNameLst>
                                          <p:attrName>style.rotation</p:attrName>
                                        </p:attrNameLst>
                                      </p:cBhvr>
                                      <p:tavLst>
                                        <p:tav tm="0">
                                          <p:val>
                                            <p:fltVal val="0"/>
                                          </p:val>
                                        </p:tav>
                                        <p:tav tm="100000">
                                          <p:val>
                                            <p:fltVal val="0"/>
                                          </p:val>
                                        </p:tav>
                                      </p:tavLst>
                                    </p:anim>
                                    <p:anim calcmode="lin" valueType="num">
                                      <p:cBhvr>
                                        <p:cTn id="51" dur="800" decel="100000" fill="hold"/>
                                        <p:tgtEl>
                                          <p:spTgt spid="23558"/>
                                        </p:tgtEl>
                                        <p:attrNameLst>
                                          <p:attrName>ppt_x</p:attrName>
                                        </p:attrNameLst>
                                      </p:cBhvr>
                                      <p:tavLst>
                                        <p:tav tm="0">
                                          <p:val>
                                            <p:strVal val="#ppt_x+0.4"/>
                                          </p:val>
                                        </p:tav>
                                        <p:tav tm="100000">
                                          <p:val>
                                            <p:strVal val="#ppt_x-0.05"/>
                                          </p:val>
                                        </p:tav>
                                      </p:tavLst>
                                    </p:anim>
                                    <p:anim calcmode="lin" valueType="num">
                                      <p:cBhvr>
                                        <p:cTn id="52" dur="800" decel="100000" fill="hold"/>
                                        <p:tgtEl>
                                          <p:spTgt spid="23558"/>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3558"/>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3558"/>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nodeType="clickEffect">
                                  <p:stCondLst>
                                    <p:cond delay="0"/>
                                  </p:stCondLst>
                                  <p:childTnLst>
                                    <p:set>
                                      <p:cBhvr>
                                        <p:cTn id="58" dur="1" fill="hold">
                                          <p:stCondLst>
                                            <p:cond delay="0"/>
                                          </p:stCondLst>
                                        </p:cTn>
                                        <p:tgtEl>
                                          <p:spTgt spid="23561"/>
                                        </p:tgtEl>
                                        <p:attrNameLst>
                                          <p:attrName>style.visibility</p:attrName>
                                        </p:attrNameLst>
                                      </p:cBhvr>
                                      <p:to>
                                        <p:strVal val="visible"/>
                                      </p:to>
                                    </p:set>
                                    <p:animEffect transition="in" filter="fade">
                                      <p:cBhvr>
                                        <p:cTn id="59" dur="1000"/>
                                        <p:tgtEl>
                                          <p:spTgt spid="23561"/>
                                        </p:tgtEl>
                                      </p:cBhvr>
                                    </p:animEffect>
                                    <p:anim calcmode="lin" valueType="num">
                                      <p:cBhvr>
                                        <p:cTn id="60" dur="1000" fill="hold"/>
                                        <p:tgtEl>
                                          <p:spTgt spid="23561"/>
                                        </p:tgtEl>
                                        <p:attrNameLst>
                                          <p:attrName>ppt_x</p:attrName>
                                        </p:attrNameLst>
                                      </p:cBhvr>
                                      <p:tavLst>
                                        <p:tav tm="0">
                                          <p:val>
                                            <p:strVal val="#ppt_x"/>
                                          </p:val>
                                        </p:tav>
                                        <p:tav tm="100000">
                                          <p:val>
                                            <p:strVal val="#ppt_x"/>
                                          </p:val>
                                        </p:tav>
                                      </p:tavLst>
                                    </p:anim>
                                    <p:anim calcmode="lin" valueType="num">
                                      <p:cBhvr>
                                        <p:cTn id="61" dur="900" decel="100000" fill="hold"/>
                                        <p:tgtEl>
                                          <p:spTgt spid="2356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3561"/>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23560"/>
                                        </p:tgtEl>
                                        <p:attrNameLst>
                                          <p:attrName>style.visibility</p:attrName>
                                        </p:attrNameLst>
                                      </p:cBhvr>
                                      <p:to>
                                        <p:strVal val="visible"/>
                                      </p:to>
                                    </p:set>
                                    <p:animEffect transition="in" filter="fade">
                                      <p:cBhvr>
                                        <p:cTn id="67" dur="800" decel="100000"/>
                                        <p:tgtEl>
                                          <p:spTgt spid="23560"/>
                                        </p:tgtEl>
                                      </p:cBhvr>
                                    </p:animEffect>
                                    <p:anim calcmode="lin" valueType="num">
                                      <p:cBhvr>
                                        <p:cTn id="68" dur="800" decel="100000" fill="hold"/>
                                        <p:tgtEl>
                                          <p:spTgt spid="23560"/>
                                        </p:tgtEl>
                                        <p:attrNameLst>
                                          <p:attrName>style.rotation</p:attrName>
                                        </p:attrNameLst>
                                      </p:cBhvr>
                                      <p:tavLst>
                                        <p:tav tm="0">
                                          <p:val>
                                            <p:fltVal val="0"/>
                                          </p:val>
                                        </p:tav>
                                        <p:tav tm="100000">
                                          <p:val>
                                            <p:fltVal val="0"/>
                                          </p:val>
                                        </p:tav>
                                      </p:tavLst>
                                    </p:anim>
                                    <p:anim calcmode="lin" valueType="num">
                                      <p:cBhvr>
                                        <p:cTn id="69" dur="800" decel="100000" fill="hold"/>
                                        <p:tgtEl>
                                          <p:spTgt spid="23560"/>
                                        </p:tgtEl>
                                        <p:attrNameLst>
                                          <p:attrName>ppt_x</p:attrName>
                                        </p:attrNameLst>
                                      </p:cBhvr>
                                      <p:tavLst>
                                        <p:tav tm="0">
                                          <p:val>
                                            <p:strVal val="#ppt_x+0.4"/>
                                          </p:val>
                                        </p:tav>
                                        <p:tav tm="100000">
                                          <p:val>
                                            <p:strVal val="#ppt_x-0.05"/>
                                          </p:val>
                                        </p:tav>
                                      </p:tavLst>
                                    </p:anim>
                                    <p:anim calcmode="lin" valueType="num">
                                      <p:cBhvr>
                                        <p:cTn id="70" dur="800" decel="100000" fill="hold"/>
                                        <p:tgtEl>
                                          <p:spTgt spid="23560"/>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3560"/>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356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2133600" y="533400"/>
            <a:ext cx="8229600" cy="2327910"/>
          </a:xfrm>
        </p:spPr>
        <p:txBody>
          <a:bodyPr vert="horz" wrap="square" lIns="91440" tIns="45720" rIns="91440" bIns="45720" rtlCol="0" anchor="t">
            <a:normAutofit/>
          </a:bodyPr>
          <a:lstStyle/>
          <a:p>
            <a:pPr algn="l" eaLnBrk="1" hangingPunct="1">
              <a:buNone/>
            </a:pPr>
            <a:r>
              <a:rPr lang="en-US" altLang="vi-VN" b="1" dirty="0">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Việt Nam là nước có tốc độ tăng dân số cao, đang trong quá trình công nghiệp hóa, hiện đại hóa, nếu thực hiện tốt chính sách giải quyết việc làm, nước ta sẽ sớm ổn định mọi mặt đời sống xã hội và thoát khỏi tình trạng nước nghèo kém phát triển. </a:t>
            </a:r>
          </a:p>
        </p:txBody>
      </p:sp>
      <p:sp>
        <p:nvSpPr>
          <p:cNvPr id="2" name="Text Box 1"/>
          <p:cNvSpPr txBox="1"/>
          <p:nvPr/>
        </p:nvSpPr>
        <p:spPr>
          <a:xfrm>
            <a:off x="2698751" y="3027681"/>
            <a:ext cx="6913245" cy="1383665"/>
          </a:xfrm>
          <a:prstGeom prst="rect">
            <a:avLst/>
          </a:prstGeom>
          <a:noFill/>
        </p:spPr>
        <p:txBody>
          <a:bodyPr wrap="square" rtlCol="0" anchor="t">
            <a:spAutoFit/>
          </a:bodyPr>
          <a:lstStyle/>
          <a:p>
            <a:pPr algn="ctr" eaLnBrk="1" hangingPunct="1">
              <a:buNone/>
            </a:pPr>
            <a:r>
              <a:rPr lang="en-US" altLang="vi-VN" sz="2800" dirty="0">
                <a:solidFill>
                  <a:srgbClr val="FF0000"/>
                </a:solidFill>
                <a:latin typeface="Times New Roman" panose="02020603050405020304" pitchFamily="18" charset="0"/>
                <a:cs typeface="Times New Roman" panose="02020603050405020304" pitchFamily="18" charset="0"/>
                <a:sym typeface="+mn-ea"/>
              </a:rPr>
              <a:t>Là công dân chúng ta có trách nhiệm như thế nào đối với chính sách dân số và giải quyết việc làm </a:t>
            </a:r>
            <a:r>
              <a:rPr lang="vi-VN" altLang="en-US" sz="2800" dirty="0">
                <a:solidFill>
                  <a:srgbClr val="FF0000"/>
                </a:solidFill>
                <a:latin typeface="Times New Roman" panose="02020603050405020304" pitchFamily="18" charset="0"/>
                <a:cs typeface="Times New Roman" panose="02020603050405020304" pitchFamily="18" charset="0"/>
                <a:sym typeface="+mn-ea"/>
              </a:rPr>
              <a:t>ở nước ta</a:t>
            </a:r>
            <a:r>
              <a:rPr lang="en-US" altLang="vi-VN" sz="2800" dirty="0">
                <a:solidFill>
                  <a:srgbClr val="FF0000"/>
                </a:solidFill>
                <a:latin typeface="Times New Roman" panose="02020603050405020304" pitchFamily="18" charset="0"/>
                <a:cs typeface="Times New Roman" panose="02020603050405020304" pitchFamily="18" charset="0"/>
                <a:sym typeface="+mn-ea"/>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idx="1"/>
          </p:nvPr>
        </p:nvSpPr>
        <p:spPr>
          <a:xfrm>
            <a:off x="1905000" y="1371600"/>
            <a:ext cx="8382000" cy="1143000"/>
          </a:xfrm>
        </p:spPr>
        <p:txBody>
          <a:bodyPr vert="horz" wrap="square" lIns="91440" tIns="45720" rIns="91440" bIns="45720" rtlCol="0" anchor="t">
            <a:normAutofit/>
          </a:bodyPr>
          <a:lstStyle/>
          <a:p>
            <a:pPr eaLnBrk="1" hangingPunct="1">
              <a:buNone/>
            </a:pPr>
            <a:r>
              <a:rPr lang="en-US" altLang="vi-VN" b="1" dirty="0">
                <a:solidFill>
                  <a:srgbClr val="FF00FF"/>
                </a:solidFill>
              </a:rPr>
              <a:t>Em hãy nêu trách nhiệm của công dân đối với chính sách dân số và giải quyết việc làm? </a:t>
            </a:r>
          </a:p>
        </p:txBody>
      </p:sp>
      <p:sp>
        <p:nvSpPr>
          <p:cNvPr id="20483" name="Rectangle 3"/>
          <p:cNvSpPr/>
          <p:nvPr/>
        </p:nvSpPr>
        <p:spPr>
          <a:xfrm>
            <a:off x="1219200" y="0"/>
            <a:ext cx="8229600" cy="1143000"/>
          </a:xfrm>
          <a:prstGeom prst="rect">
            <a:avLst/>
          </a:prstGeom>
          <a:noFill/>
          <a:ln w="9525">
            <a:noFill/>
          </a:ln>
        </p:spPr>
        <p:txBody>
          <a:bodyPr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b="1" dirty="0">
                <a:solidFill>
                  <a:srgbClr val="FF0000"/>
                </a:solidFill>
                <a:latin typeface="Times New Roman" panose="02020603050405020304" pitchFamily="18" charset="0"/>
              </a:rPr>
              <a:t>3. Trách nhiệm của công dân đối với chính sách dân số và giải quyết việc làm</a:t>
            </a:r>
          </a:p>
        </p:txBody>
      </p:sp>
      <p:pic>
        <p:nvPicPr>
          <p:cNvPr id="20484" name="Picture 4" descr="bluline"/>
          <p:cNvPicPr>
            <a:picLocks noChangeAspect="1"/>
          </p:cNvPicPr>
          <p:nvPr/>
        </p:nvPicPr>
        <p:blipFill>
          <a:blip r:embed="rId2"/>
          <a:stretch>
            <a:fillRect/>
          </a:stretch>
        </p:blipFill>
        <p:spPr>
          <a:xfrm flipV="1">
            <a:off x="2209800" y="1143000"/>
            <a:ext cx="7924800" cy="141288"/>
          </a:xfrm>
          <a:prstGeom prst="rect">
            <a:avLst/>
          </a:prstGeom>
          <a:noFill/>
          <a:ln w="9525">
            <a:noFill/>
          </a:ln>
        </p:spPr>
      </p:pic>
      <p:sp>
        <p:nvSpPr>
          <p:cNvPr id="24582" name="Rectangle 6"/>
          <p:cNvSpPr/>
          <p:nvPr/>
        </p:nvSpPr>
        <p:spPr>
          <a:xfrm>
            <a:off x="2362200" y="2514600"/>
            <a:ext cx="7924800" cy="4154488"/>
          </a:xfrm>
          <a:prstGeom prst="rect">
            <a:avLst/>
          </a:prstGeom>
          <a:noFill/>
          <a:ln w="9525" cap="flat" cmpd="sng">
            <a:solidFill>
              <a:srgbClr val="000000"/>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Blip>
                <a:blip r:embed="rId3"/>
              </a:buBlip>
            </a:pPr>
            <a:r>
              <a:rPr lang="en-US" altLang="vi-VN" sz="2400" b="1" dirty="0">
                <a:solidFill>
                  <a:srgbClr val="0000FF"/>
                </a:solidFill>
                <a:latin typeface="Times New Roman" panose="02020603050405020304" pitchFamily="18" charset="0"/>
              </a:rPr>
              <a:t>- Ch</a:t>
            </a:r>
            <a:r>
              <a:rPr lang="vi-VN" altLang="vi-VN" sz="2400" b="1" dirty="0">
                <a:solidFill>
                  <a:srgbClr val="0000FF"/>
                </a:solidFill>
                <a:latin typeface="Times New Roman" panose="02020603050405020304" pitchFamily="18" charset="0"/>
              </a:rPr>
              <a:t>ấ</a:t>
            </a:r>
            <a:r>
              <a:rPr lang="en-US" altLang="vi-VN" sz="2400" b="1" dirty="0">
                <a:solidFill>
                  <a:srgbClr val="0000FF"/>
                </a:solidFill>
                <a:latin typeface="Times New Roman" panose="02020603050405020304" pitchFamily="18" charset="0"/>
              </a:rPr>
              <a:t>p h</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nh ch</a:t>
            </a:r>
            <a:r>
              <a:rPr lang="vi-VN" altLang="vi-VN" sz="2400" b="1" dirty="0">
                <a:solidFill>
                  <a:srgbClr val="0000FF"/>
                </a:solidFill>
                <a:latin typeface="Times New Roman" panose="02020603050405020304" pitchFamily="18" charset="0"/>
              </a:rPr>
              <a:t>í</a:t>
            </a:r>
            <a:r>
              <a:rPr lang="en-US" altLang="vi-VN" sz="2400" b="1" dirty="0">
                <a:solidFill>
                  <a:srgbClr val="0000FF"/>
                </a:solidFill>
                <a:latin typeface="Times New Roman" panose="02020603050405020304" pitchFamily="18" charset="0"/>
              </a:rPr>
              <a:t>nh s</a:t>
            </a:r>
            <a:r>
              <a:rPr lang="vi-VN" altLang="vi-VN" sz="2400" b="1" dirty="0">
                <a:solidFill>
                  <a:srgbClr val="0000FF"/>
                </a:solidFill>
                <a:latin typeface="Times New Roman" panose="02020603050405020304" pitchFamily="18" charset="0"/>
              </a:rPr>
              <a:t>á</a:t>
            </a:r>
            <a:r>
              <a:rPr lang="en-US" altLang="vi-VN" sz="2400" b="1" dirty="0">
                <a:solidFill>
                  <a:srgbClr val="0000FF"/>
                </a:solidFill>
                <a:latin typeface="Times New Roman" panose="02020603050405020304" pitchFamily="18" charset="0"/>
              </a:rPr>
              <a:t>ch d</a:t>
            </a:r>
            <a:r>
              <a:rPr lang="vi-VN" altLang="vi-VN" sz="2400" b="1" dirty="0">
                <a:solidFill>
                  <a:srgbClr val="0000FF"/>
                </a:solidFill>
                <a:latin typeface="Times New Roman" panose="02020603050405020304" pitchFamily="18" charset="0"/>
              </a:rPr>
              <a:t>â</a:t>
            </a:r>
            <a:r>
              <a:rPr lang="en-US" altLang="vi-VN" sz="2400" b="1" dirty="0">
                <a:solidFill>
                  <a:srgbClr val="0000FF"/>
                </a:solidFill>
                <a:latin typeface="Times New Roman" panose="02020603050405020304" pitchFamily="18" charset="0"/>
              </a:rPr>
              <a:t>n s</a:t>
            </a:r>
            <a:r>
              <a:rPr lang="vi-VN" altLang="vi-VN" sz="2400" b="1" dirty="0">
                <a:solidFill>
                  <a:srgbClr val="0000FF"/>
                </a:solidFill>
                <a:latin typeface="Times New Roman" panose="02020603050405020304" pitchFamily="18" charset="0"/>
              </a:rPr>
              <a:t>ố</a:t>
            </a:r>
            <a:r>
              <a:rPr lang="en-US" altLang="vi-VN" sz="2400" b="1" dirty="0">
                <a:solidFill>
                  <a:srgbClr val="0000FF"/>
                </a:solidFill>
                <a:latin typeface="Times New Roman" panose="02020603050405020304" pitchFamily="18" charset="0"/>
              </a:rPr>
              <a:t>, ph</a:t>
            </a:r>
            <a:r>
              <a:rPr lang="vi-VN" altLang="vi-VN" sz="2400" b="1" dirty="0">
                <a:solidFill>
                  <a:srgbClr val="0000FF"/>
                </a:solidFill>
                <a:latin typeface="Times New Roman" panose="02020603050405020304" pitchFamily="18" charset="0"/>
              </a:rPr>
              <a:t>á</a:t>
            </a:r>
            <a:r>
              <a:rPr lang="en-US" altLang="vi-VN" sz="2400" b="1" dirty="0">
                <a:solidFill>
                  <a:srgbClr val="0000FF"/>
                </a:solidFill>
                <a:latin typeface="Times New Roman" panose="02020603050405020304" pitchFamily="18" charset="0"/>
              </a:rPr>
              <a:t>p lu</a:t>
            </a:r>
            <a:r>
              <a:rPr lang="vi-VN" altLang="vi-VN" sz="2400" b="1" dirty="0">
                <a:solidFill>
                  <a:srgbClr val="0000FF"/>
                </a:solidFill>
                <a:latin typeface="Times New Roman" panose="02020603050405020304" pitchFamily="18" charset="0"/>
              </a:rPr>
              <a:t>ậ</a:t>
            </a:r>
            <a:r>
              <a:rPr lang="en-US" altLang="vi-VN" sz="2400" b="1" dirty="0">
                <a:solidFill>
                  <a:srgbClr val="0000FF"/>
                </a:solidFill>
                <a:latin typeface="Times New Roman" panose="02020603050405020304" pitchFamily="18" charset="0"/>
              </a:rPr>
              <a:t>t v</a:t>
            </a:r>
            <a:r>
              <a:rPr lang="vi-VN" altLang="vi-VN" sz="2400" b="1" dirty="0">
                <a:solidFill>
                  <a:srgbClr val="0000FF"/>
                </a:solidFill>
                <a:latin typeface="Times New Roman" panose="02020603050405020304" pitchFamily="18" charset="0"/>
              </a:rPr>
              <a:t>ề</a:t>
            </a:r>
            <a:r>
              <a:rPr lang="en-US" altLang="vi-VN" sz="2400" b="1" dirty="0">
                <a:solidFill>
                  <a:srgbClr val="0000FF"/>
                </a:solidFill>
                <a:latin typeface="Times New Roman" panose="02020603050405020304" pitchFamily="18" charset="0"/>
              </a:rPr>
              <a:t> d</a:t>
            </a:r>
            <a:r>
              <a:rPr lang="vi-VN" altLang="vi-VN" sz="2400" b="1" dirty="0">
                <a:solidFill>
                  <a:srgbClr val="0000FF"/>
                </a:solidFill>
                <a:latin typeface="Times New Roman" panose="02020603050405020304" pitchFamily="18" charset="0"/>
              </a:rPr>
              <a:t>â</a:t>
            </a:r>
            <a:r>
              <a:rPr lang="en-US" altLang="vi-VN" sz="2400" b="1" dirty="0">
                <a:solidFill>
                  <a:srgbClr val="0000FF"/>
                </a:solidFill>
                <a:latin typeface="Times New Roman" panose="02020603050405020304" pitchFamily="18" charset="0"/>
              </a:rPr>
              <a:t>n s</a:t>
            </a:r>
            <a:r>
              <a:rPr lang="vi-VN" altLang="vi-VN" sz="2400" b="1" dirty="0">
                <a:solidFill>
                  <a:srgbClr val="0000FF"/>
                </a:solidFill>
                <a:latin typeface="Times New Roman" panose="02020603050405020304" pitchFamily="18" charset="0"/>
              </a:rPr>
              <a:t>ố</a:t>
            </a:r>
            <a:r>
              <a:rPr lang="en-US" altLang="vi-VN" sz="2400" b="1" dirty="0">
                <a:solidFill>
                  <a:srgbClr val="0000FF"/>
                </a:solidFill>
                <a:latin typeface="Times New Roman" panose="02020603050405020304" pitchFamily="18" charset="0"/>
              </a:rPr>
              <a:t>.</a:t>
            </a:r>
          </a:p>
          <a:p>
            <a:pPr marL="0" indent="0" algn="l" rtl="0" eaLnBrk="1" hangingPunct="1">
              <a:spcBef>
                <a:spcPct val="0"/>
              </a:spcBef>
              <a:buBlip>
                <a:blip r:embed="rId3"/>
              </a:buBlip>
            </a:pPr>
            <a:r>
              <a:rPr lang="en-US" altLang="vi-VN" sz="2400" b="1" dirty="0">
                <a:solidFill>
                  <a:srgbClr val="0000FF"/>
                </a:solidFill>
                <a:latin typeface="Times New Roman" panose="02020603050405020304" pitchFamily="18" charset="0"/>
              </a:rPr>
              <a:t>- Ch</a:t>
            </a:r>
            <a:r>
              <a:rPr lang="vi-VN" altLang="vi-VN" sz="2400" b="1" dirty="0">
                <a:solidFill>
                  <a:srgbClr val="0000FF"/>
                </a:solidFill>
                <a:latin typeface="Times New Roman" panose="02020603050405020304" pitchFamily="18" charset="0"/>
              </a:rPr>
              <a:t>ấ</a:t>
            </a:r>
            <a:r>
              <a:rPr lang="en-US" altLang="vi-VN" sz="2400" b="1" dirty="0">
                <a:solidFill>
                  <a:srgbClr val="0000FF"/>
                </a:solidFill>
                <a:latin typeface="Times New Roman" panose="02020603050405020304" pitchFamily="18" charset="0"/>
              </a:rPr>
              <a:t>p h</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nh ch</a:t>
            </a:r>
            <a:r>
              <a:rPr lang="vi-VN" altLang="vi-VN" sz="2400" b="1" dirty="0">
                <a:solidFill>
                  <a:srgbClr val="0000FF"/>
                </a:solidFill>
                <a:latin typeface="Times New Roman" panose="02020603050405020304" pitchFamily="18" charset="0"/>
              </a:rPr>
              <a:t>í</a:t>
            </a:r>
            <a:r>
              <a:rPr lang="en-US" altLang="vi-VN" sz="2400" b="1" dirty="0">
                <a:solidFill>
                  <a:srgbClr val="0000FF"/>
                </a:solidFill>
                <a:latin typeface="Times New Roman" panose="02020603050405020304" pitchFamily="18" charset="0"/>
              </a:rPr>
              <a:t>nh s</a:t>
            </a:r>
            <a:r>
              <a:rPr lang="vi-VN" altLang="vi-VN" sz="2400" b="1" dirty="0">
                <a:solidFill>
                  <a:srgbClr val="0000FF"/>
                </a:solidFill>
                <a:latin typeface="Times New Roman" panose="02020603050405020304" pitchFamily="18" charset="0"/>
              </a:rPr>
              <a:t>á</a:t>
            </a:r>
            <a:r>
              <a:rPr lang="en-US" altLang="vi-VN" sz="2400" b="1" dirty="0">
                <a:solidFill>
                  <a:srgbClr val="0000FF"/>
                </a:solidFill>
                <a:latin typeface="Times New Roman" panose="02020603050405020304" pitchFamily="18" charset="0"/>
              </a:rPr>
              <a:t>ch gi</a:t>
            </a:r>
            <a:r>
              <a:rPr lang="vi-VN" altLang="vi-VN" sz="2400" b="1" dirty="0">
                <a:solidFill>
                  <a:srgbClr val="0000FF"/>
                </a:solidFill>
                <a:latin typeface="Times New Roman" panose="02020603050405020304" pitchFamily="18" charset="0"/>
              </a:rPr>
              <a:t>ả</a:t>
            </a:r>
            <a:r>
              <a:rPr lang="en-US" altLang="vi-VN" sz="2400" b="1" dirty="0">
                <a:solidFill>
                  <a:srgbClr val="0000FF"/>
                </a:solidFill>
                <a:latin typeface="Times New Roman" panose="02020603050405020304" pitchFamily="18" charset="0"/>
              </a:rPr>
              <a:t>i quy</a:t>
            </a:r>
            <a:r>
              <a:rPr lang="vi-VN" altLang="vi-VN" sz="2400" b="1" dirty="0">
                <a:solidFill>
                  <a:srgbClr val="0000FF"/>
                </a:solidFill>
                <a:latin typeface="Times New Roman" panose="02020603050405020304" pitchFamily="18" charset="0"/>
              </a:rPr>
              <a:t>ế</a:t>
            </a:r>
            <a:r>
              <a:rPr lang="en-US" altLang="vi-VN" sz="2400" b="1" dirty="0">
                <a:solidFill>
                  <a:srgbClr val="0000FF"/>
                </a:solidFill>
                <a:latin typeface="Times New Roman" panose="02020603050405020304" pitchFamily="18" charset="0"/>
              </a:rPr>
              <a:t>t vi</a:t>
            </a:r>
            <a:r>
              <a:rPr lang="vi-VN" altLang="vi-VN" sz="2400" b="1" dirty="0">
                <a:solidFill>
                  <a:srgbClr val="0000FF"/>
                </a:solidFill>
                <a:latin typeface="Times New Roman" panose="02020603050405020304" pitchFamily="18" charset="0"/>
              </a:rPr>
              <a:t>ệ</a:t>
            </a:r>
            <a:r>
              <a:rPr lang="en-US" altLang="vi-VN" sz="2400" b="1" dirty="0">
                <a:solidFill>
                  <a:srgbClr val="0000FF"/>
                </a:solidFill>
                <a:latin typeface="Times New Roman" panose="02020603050405020304" pitchFamily="18" charset="0"/>
              </a:rPr>
              <a:t>c l</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m v</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 ph</a:t>
            </a:r>
            <a:r>
              <a:rPr lang="vi-VN" altLang="vi-VN" sz="2400" b="1" dirty="0">
                <a:solidFill>
                  <a:srgbClr val="0000FF"/>
                </a:solidFill>
                <a:latin typeface="Times New Roman" panose="02020603050405020304" pitchFamily="18" charset="0"/>
              </a:rPr>
              <a:t>á</a:t>
            </a:r>
            <a:r>
              <a:rPr lang="en-US" altLang="vi-VN" sz="2400" b="1" dirty="0">
                <a:solidFill>
                  <a:srgbClr val="0000FF"/>
                </a:solidFill>
                <a:latin typeface="Times New Roman" panose="02020603050405020304" pitchFamily="18" charset="0"/>
              </a:rPr>
              <a:t>p lu</a:t>
            </a:r>
            <a:r>
              <a:rPr lang="vi-VN" altLang="vi-VN" sz="2400" b="1" dirty="0">
                <a:solidFill>
                  <a:srgbClr val="0000FF"/>
                </a:solidFill>
                <a:latin typeface="Times New Roman" panose="02020603050405020304" pitchFamily="18" charset="0"/>
              </a:rPr>
              <a:t>ậ</a:t>
            </a:r>
            <a:r>
              <a:rPr lang="en-US" altLang="vi-VN" sz="2400" b="1" dirty="0">
                <a:solidFill>
                  <a:srgbClr val="0000FF"/>
                </a:solidFill>
                <a:latin typeface="Times New Roman" panose="02020603050405020304" pitchFamily="18" charset="0"/>
              </a:rPr>
              <a:t>t v</a:t>
            </a:r>
            <a:r>
              <a:rPr lang="vi-VN" altLang="vi-VN" sz="2400" b="1" dirty="0">
                <a:solidFill>
                  <a:srgbClr val="0000FF"/>
                </a:solidFill>
                <a:latin typeface="Times New Roman" panose="02020603050405020304" pitchFamily="18" charset="0"/>
              </a:rPr>
              <a:t>ề</a:t>
            </a:r>
            <a:r>
              <a:rPr lang="en-US" altLang="vi-VN" sz="2400" b="1" dirty="0">
                <a:solidFill>
                  <a:srgbClr val="0000FF"/>
                </a:solidFill>
                <a:latin typeface="Times New Roman" panose="02020603050405020304" pitchFamily="18" charset="0"/>
              </a:rPr>
              <a:t> lao </a:t>
            </a:r>
            <a:r>
              <a:rPr lang="vi-VN" altLang="vi-VN" sz="2400" b="1" dirty="0">
                <a:solidFill>
                  <a:srgbClr val="0000FF"/>
                </a:solidFill>
                <a:latin typeface="Times New Roman" panose="02020603050405020304" pitchFamily="18" charset="0"/>
              </a:rPr>
              <a:t>độ</a:t>
            </a:r>
            <a:r>
              <a:rPr lang="en-US" altLang="vi-VN" sz="2400" b="1" dirty="0">
                <a:solidFill>
                  <a:srgbClr val="0000FF"/>
                </a:solidFill>
                <a:latin typeface="Times New Roman" panose="02020603050405020304" pitchFamily="18" charset="0"/>
              </a:rPr>
              <a:t>ng.</a:t>
            </a:r>
          </a:p>
          <a:p>
            <a:pPr marL="0" indent="0" algn="l" rtl="0" eaLnBrk="1" hangingPunct="1">
              <a:spcBef>
                <a:spcPct val="0"/>
              </a:spcBef>
              <a:buBlip>
                <a:blip r:embed="rId3"/>
              </a:buBlip>
            </a:pPr>
            <a:r>
              <a:rPr lang="vi-VN" altLang="vi-VN" sz="2400" b="1" dirty="0">
                <a:solidFill>
                  <a:srgbClr val="0000FF"/>
                </a:solidFill>
                <a:latin typeface="Times New Roman" panose="02020603050405020304" pitchFamily="18" charset="0"/>
              </a:rPr>
              <a:t>- Độ</a:t>
            </a:r>
            <a:r>
              <a:rPr lang="en-US" altLang="vi-VN" sz="2400" b="1" dirty="0">
                <a:solidFill>
                  <a:srgbClr val="0000FF"/>
                </a:solidFill>
                <a:latin typeface="Times New Roman" panose="02020603050405020304" pitchFamily="18" charset="0"/>
              </a:rPr>
              <a:t>ng vi</a:t>
            </a:r>
            <a:r>
              <a:rPr lang="vi-VN" altLang="vi-VN" sz="2400" b="1" dirty="0">
                <a:solidFill>
                  <a:srgbClr val="0000FF"/>
                </a:solidFill>
                <a:latin typeface="Times New Roman" panose="02020603050405020304" pitchFamily="18" charset="0"/>
              </a:rPr>
              <a:t>ê</a:t>
            </a:r>
            <a:r>
              <a:rPr lang="en-US" altLang="vi-VN" sz="2400" b="1" dirty="0">
                <a:solidFill>
                  <a:srgbClr val="0000FF"/>
                </a:solidFill>
                <a:latin typeface="Times New Roman" panose="02020603050405020304" pitchFamily="18" charset="0"/>
              </a:rPr>
              <a:t>n ng</a:t>
            </a:r>
            <a:r>
              <a:rPr lang="vi-VN" altLang="vi-VN" sz="2400" b="1" dirty="0">
                <a:solidFill>
                  <a:srgbClr val="0000FF"/>
                </a:solidFill>
                <a:latin typeface="Times New Roman" panose="02020603050405020304" pitchFamily="18" charset="0"/>
              </a:rPr>
              <a:t>ườ</a:t>
            </a:r>
            <a:r>
              <a:rPr lang="en-US" altLang="vi-VN" sz="2400" b="1" dirty="0">
                <a:solidFill>
                  <a:srgbClr val="0000FF"/>
                </a:solidFill>
                <a:latin typeface="Times New Roman" panose="02020603050405020304" pitchFamily="18" charset="0"/>
              </a:rPr>
              <a:t>i th</a:t>
            </a:r>
            <a:r>
              <a:rPr lang="vi-VN" altLang="vi-VN" sz="2400" b="1" dirty="0">
                <a:solidFill>
                  <a:srgbClr val="0000FF"/>
                </a:solidFill>
                <a:latin typeface="Times New Roman" panose="02020603050405020304" pitchFamily="18" charset="0"/>
              </a:rPr>
              <a:t>â</a:t>
            </a:r>
            <a:r>
              <a:rPr lang="en-US" altLang="vi-VN" sz="2400" b="1" dirty="0">
                <a:solidFill>
                  <a:srgbClr val="0000FF"/>
                </a:solidFill>
                <a:latin typeface="Times New Roman" panose="02020603050405020304" pitchFamily="18" charset="0"/>
              </a:rPr>
              <a:t>n ch</a:t>
            </a:r>
            <a:r>
              <a:rPr lang="vi-VN" altLang="vi-VN" sz="2400" b="1" dirty="0">
                <a:solidFill>
                  <a:srgbClr val="0000FF"/>
                </a:solidFill>
                <a:latin typeface="Times New Roman" panose="02020603050405020304" pitchFamily="18" charset="0"/>
              </a:rPr>
              <a:t>ấ</a:t>
            </a:r>
            <a:r>
              <a:rPr lang="en-US" altLang="vi-VN" sz="2400" b="1" dirty="0">
                <a:solidFill>
                  <a:srgbClr val="0000FF"/>
                </a:solidFill>
                <a:latin typeface="Times New Roman" panose="02020603050405020304" pitchFamily="18" charset="0"/>
              </a:rPr>
              <a:t>p h</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nh, </a:t>
            </a:r>
            <a:r>
              <a:rPr lang="vi-VN" altLang="vi-VN" sz="2400" b="1" dirty="0">
                <a:solidFill>
                  <a:srgbClr val="0000FF"/>
                </a:solidFill>
                <a:latin typeface="Times New Roman" panose="02020603050405020304" pitchFamily="18" charset="0"/>
              </a:rPr>
              <a:t>đồ</a:t>
            </a:r>
            <a:r>
              <a:rPr lang="en-US" altLang="vi-VN" sz="2400" b="1" dirty="0">
                <a:solidFill>
                  <a:srgbClr val="0000FF"/>
                </a:solidFill>
                <a:latin typeface="Times New Roman" panose="02020603050405020304" pitchFamily="18" charset="0"/>
              </a:rPr>
              <a:t>ng th</a:t>
            </a:r>
            <a:r>
              <a:rPr lang="vi-VN" altLang="vi-VN" sz="2400" b="1" dirty="0">
                <a:solidFill>
                  <a:srgbClr val="0000FF"/>
                </a:solidFill>
                <a:latin typeface="Times New Roman" panose="02020603050405020304" pitchFamily="18" charset="0"/>
              </a:rPr>
              <a:t>ờ</a:t>
            </a:r>
            <a:r>
              <a:rPr lang="en-US" altLang="vi-VN" sz="2400" b="1" dirty="0">
                <a:solidFill>
                  <a:srgbClr val="0000FF"/>
                </a:solidFill>
                <a:latin typeface="Times New Roman" panose="02020603050405020304" pitchFamily="18" charset="0"/>
              </a:rPr>
              <a:t>i </a:t>
            </a:r>
            <a:r>
              <a:rPr lang="vi-VN" altLang="vi-VN" sz="2400" b="1" dirty="0">
                <a:solidFill>
                  <a:srgbClr val="0000FF"/>
                </a:solidFill>
                <a:latin typeface="Times New Roman" panose="02020603050405020304" pitchFamily="18" charset="0"/>
              </a:rPr>
              <a:t>đấ</a:t>
            </a:r>
            <a:r>
              <a:rPr lang="en-US" altLang="vi-VN" sz="2400" b="1" dirty="0">
                <a:solidFill>
                  <a:srgbClr val="0000FF"/>
                </a:solidFill>
                <a:latin typeface="Times New Roman" panose="02020603050405020304" pitchFamily="18" charset="0"/>
              </a:rPr>
              <a:t>u tranh ch</a:t>
            </a:r>
            <a:r>
              <a:rPr lang="vi-VN" altLang="vi-VN" sz="2400" b="1" dirty="0">
                <a:solidFill>
                  <a:srgbClr val="0000FF"/>
                </a:solidFill>
                <a:latin typeface="Times New Roman" panose="02020603050405020304" pitchFamily="18" charset="0"/>
              </a:rPr>
              <a:t>ố</a:t>
            </a:r>
            <a:r>
              <a:rPr lang="en-US" altLang="vi-VN" sz="2400" b="1" dirty="0">
                <a:solidFill>
                  <a:srgbClr val="0000FF"/>
                </a:solidFill>
                <a:latin typeface="Times New Roman" panose="02020603050405020304" pitchFamily="18" charset="0"/>
              </a:rPr>
              <a:t>ng nh</a:t>
            </a:r>
            <a:r>
              <a:rPr lang="vi-VN" altLang="vi-VN" sz="2400" b="1" dirty="0">
                <a:solidFill>
                  <a:srgbClr val="0000FF"/>
                </a:solidFill>
                <a:latin typeface="Times New Roman" panose="02020603050405020304" pitchFamily="18" charset="0"/>
              </a:rPr>
              <a:t>ữ</a:t>
            </a:r>
            <a:r>
              <a:rPr lang="en-US" altLang="vi-VN" sz="2400" b="1" dirty="0">
                <a:solidFill>
                  <a:srgbClr val="0000FF"/>
                </a:solidFill>
                <a:latin typeface="Times New Roman" panose="02020603050405020304" pitchFamily="18" charset="0"/>
              </a:rPr>
              <a:t>ng h</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nh vi vi ph</a:t>
            </a:r>
            <a:r>
              <a:rPr lang="vi-VN" altLang="vi-VN" sz="2400" b="1" dirty="0">
                <a:solidFill>
                  <a:srgbClr val="0000FF"/>
                </a:solidFill>
                <a:latin typeface="Times New Roman" panose="02020603050405020304" pitchFamily="18" charset="0"/>
              </a:rPr>
              <a:t>ạ</a:t>
            </a:r>
            <a:r>
              <a:rPr lang="en-US" altLang="vi-VN" sz="2400" b="1" dirty="0">
                <a:solidFill>
                  <a:srgbClr val="0000FF"/>
                </a:solidFill>
                <a:latin typeface="Times New Roman" panose="02020603050405020304" pitchFamily="18" charset="0"/>
              </a:rPr>
              <a:t>m ch</a:t>
            </a:r>
            <a:r>
              <a:rPr lang="vi-VN" altLang="vi-VN" sz="2400" b="1" dirty="0">
                <a:solidFill>
                  <a:srgbClr val="0000FF"/>
                </a:solidFill>
                <a:latin typeface="Times New Roman" panose="02020603050405020304" pitchFamily="18" charset="0"/>
              </a:rPr>
              <a:t>í</a:t>
            </a:r>
            <a:r>
              <a:rPr lang="en-US" altLang="vi-VN" sz="2400" b="1" dirty="0">
                <a:solidFill>
                  <a:srgbClr val="0000FF"/>
                </a:solidFill>
                <a:latin typeface="Times New Roman" panose="02020603050405020304" pitchFamily="18" charset="0"/>
              </a:rPr>
              <a:t>nh s</a:t>
            </a:r>
            <a:r>
              <a:rPr lang="vi-VN" altLang="vi-VN" sz="2400" b="1" dirty="0">
                <a:solidFill>
                  <a:srgbClr val="0000FF"/>
                </a:solidFill>
                <a:latin typeface="Times New Roman" panose="02020603050405020304" pitchFamily="18" charset="0"/>
              </a:rPr>
              <a:t>á</a:t>
            </a:r>
            <a:r>
              <a:rPr lang="en-US" altLang="vi-VN" sz="2400" b="1" dirty="0">
                <a:solidFill>
                  <a:srgbClr val="0000FF"/>
                </a:solidFill>
                <a:latin typeface="Times New Roman" panose="02020603050405020304" pitchFamily="18" charset="0"/>
              </a:rPr>
              <a:t>ch d</a:t>
            </a:r>
            <a:r>
              <a:rPr lang="vi-VN" altLang="vi-VN" sz="2400" b="1" dirty="0">
                <a:solidFill>
                  <a:srgbClr val="0000FF"/>
                </a:solidFill>
                <a:latin typeface="Times New Roman" panose="02020603050405020304" pitchFamily="18" charset="0"/>
              </a:rPr>
              <a:t>â</a:t>
            </a:r>
            <a:r>
              <a:rPr lang="en-US" altLang="vi-VN" sz="2400" b="1" dirty="0">
                <a:solidFill>
                  <a:srgbClr val="0000FF"/>
                </a:solidFill>
                <a:latin typeface="Times New Roman" panose="02020603050405020304" pitchFamily="18" charset="0"/>
              </a:rPr>
              <a:t>n s</a:t>
            </a:r>
            <a:r>
              <a:rPr lang="vi-VN" altLang="vi-VN" sz="2400" b="1" dirty="0">
                <a:solidFill>
                  <a:srgbClr val="0000FF"/>
                </a:solidFill>
                <a:latin typeface="Times New Roman" panose="02020603050405020304" pitchFamily="18" charset="0"/>
              </a:rPr>
              <a:t>ố</a:t>
            </a:r>
            <a:r>
              <a:rPr lang="en-US" altLang="vi-VN" sz="2400" b="1" dirty="0">
                <a:solidFill>
                  <a:srgbClr val="0000FF"/>
                </a:solidFill>
                <a:latin typeface="Times New Roman" panose="02020603050405020304" pitchFamily="18" charset="0"/>
              </a:rPr>
              <a:t> v</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 gi</a:t>
            </a:r>
            <a:r>
              <a:rPr lang="vi-VN" altLang="vi-VN" sz="2400" b="1" dirty="0">
                <a:solidFill>
                  <a:srgbClr val="0000FF"/>
                </a:solidFill>
                <a:latin typeface="Times New Roman" panose="02020603050405020304" pitchFamily="18" charset="0"/>
              </a:rPr>
              <a:t>ả</a:t>
            </a:r>
            <a:r>
              <a:rPr lang="en-US" altLang="vi-VN" sz="2400" b="1" dirty="0">
                <a:solidFill>
                  <a:srgbClr val="0000FF"/>
                </a:solidFill>
                <a:latin typeface="Times New Roman" panose="02020603050405020304" pitchFamily="18" charset="0"/>
              </a:rPr>
              <a:t>i quy</a:t>
            </a:r>
            <a:r>
              <a:rPr lang="vi-VN" altLang="vi-VN" sz="2400" b="1" dirty="0">
                <a:solidFill>
                  <a:srgbClr val="0000FF"/>
                </a:solidFill>
                <a:latin typeface="Times New Roman" panose="02020603050405020304" pitchFamily="18" charset="0"/>
              </a:rPr>
              <a:t>ế</a:t>
            </a:r>
            <a:r>
              <a:rPr lang="en-US" altLang="vi-VN" sz="2400" b="1" dirty="0">
                <a:solidFill>
                  <a:srgbClr val="0000FF"/>
                </a:solidFill>
                <a:latin typeface="Times New Roman" panose="02020603050405020304" pitchFamily="18" charset="0"/>
              </a:rPr>
              <a:t>t vi</a:t>
            </a:r>
            <a:r>
              <a:rPr lang="vi-VN" altLang="vi-VN" sz="2400" b="1" dirty="0">
                <a:solidFill>
                  <a:srgbClr val="0000FF"/>
                </a:solidFill>
                <a:latin typeface="Times New Roman" panose="02020603050405020304" pitchFamily="18" charset="0"/>
              </a:rPr>
              <a:t>ệ</a:t>
            </a:r>
            <a:r>
              <a:rPr lang="en-US" altLang="vi-VN" sz="2400" b="1" dirty="0">
                <a:solidFill>
                  <a:srgbClr val="0000FF"/>
                </a:solidFill>
                <a:latin typeface="Times New Roman" panose="02020603050405020304" pitchFamily="18" charset="0"/>
              </a:rPr>
              <a:t>c l</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m.</a:t>
            </a:r>
          </a:p>
          <a:p>
            <a:pPr marL="0" indent="0" algn="just" rtl="0" eaLnBrk="1" hangingPunct="1">
              <a:spcBef>
                <a:spcPct val="0"/>
              </a:spcBef>
              <a:buBlip>
                <a:blip r:embed="rId3"/>
              </a:buBlip>
            </a:pPr>
            <a:r>
              <a:rPr lang="en-US" altLang="vi-VN" sz="2400" b="1" dirty="0">
                <a:solidFill>
                  <a:srgbClr val="0000FF"/>
                </a:solidFill>
                <a:latin typeface="Times New Roman" panose="02020603050405020304" pitchFamily="18" charset="0"/>
              </a:rPr>
              <a:t>- Lu</a:t>
            </a:r>
            <a:r>
              <a:rPr lang="vi-VN" altLang="vi-VN" sz="2400" b="1" dirty="0">
                <a:solidFill>
                  <a:srgbClr val="0000FF"/>
                </a:solidFill>
                <a:latin typeface="Times New Roman" panose="02020603050405020304" pitchFamily="18" charset="0"/>
              </a:rPr>
              <a:t>ô</a:t>
            </a:r>
            <a:r>
              <a:rPr lang="en-US" altLang="vi-VN" sz="2400" b="1" dirty="0">
                <a:solidFill>
                  <a:srgbClr val="0000FF"/>
                </a:solidFill>
                <a:latin typeface="Times New Roman" panose="02020603050405020304" pitchFamily="18" charset="0"/>
              </a:rPr>
              <a:t>n c</a:t>
            </a:r>
            <a:r>
              <a:rPr lang="vi-VN" altLang="vi-VN" sz="2400" b="1" dirty="0">
                <a:solidFill>
                  <a:srgbClr val="0000FF"/>
                </a:solidFill>
                <a:latin typeface="Times New Roman" panose="02020603050405020304" pitchFamily="18" charset="0"/>
              </a:rPr>
              <a:t>ó</a:t>
            </a:r>
            <a:r>
              <a:rPr lang="en-US" altLang="vi-VN" sz="2400" b="1" dirty="0">
                <a:solidFill>
                  <a:srgbClr val="0000FF"/>
                </a:solidFill>
                <a:latin typeface="Times New Roman" panose="02020603050405020304" pitchFamily="18" charset="0"/>
              </a:rPr>
              <a:t> </a:t>
            </a:r>
            <a:r>
              <a:rPr lang="vi-VN" altLang="vi-VN" sz="2400" b="1" dirty="0">
                <a:solidFill>
                  <a:srgbClr val="0000FF"/>
                </a:solidFill>
                <a:latin typeface="Times New Roman" panose="02020603050405020304" pitchFamily="18" charset="0"/>
              </a:rPr>
              <a:t>ý</a:t>
            </a:r>
            <a:r>
              <a:rPr lang="en-US" altLang="vi-VN" sz="2400" b="1" dirty="0">
                <a:solidFill>
                  <a:srgbClr val="0000FF"/>
                </a:solidFill>
                <a:latin typeface="Times New Roman" panose="02020603050405020304" pitchFamily="18" charset="0"/>
              </a:rPr>
              <a:t> ch</a:t>
            </a:r>
            <a:r>
              <a:rPr lang="vi-VN" altLang="vi-VN" sz="2400" b="1" dirty="0">
                <a:solidFill>
                  <a:srgbClr val="0000FF"/>
                </a:solidFill>
                <a:latin typeface="Times New Roman" panose="02020603050405020304" pitchFamily="18" charset="0"/>
              </a:rPr>
              <a:t>í</a:t>
            </a:r>
            <a:r>
              <a:rPr lang="en-US" altLang="vi-VN" sz="2400" b="1" dirty="0">
                <a:solidFill>
                  <a:srgbClr val="0000FF"/>
                </a:solidFill>
                <a:latin typeface="Times New Roman" panose="02020603050405020304" pitchFamily="18" charset="0"/>
              </a:rPr>
              <a:t> v</a:t>
            </a:r>
            <a:r>
              <a:rPr lang="vi-VN" altLang="vi-VN" sz="2400" b="1" dirty="0">
                <a:solidFill>
                  <a:srgbClr val="0000FF"/>
                </a:solidFill>
                <a:latin typeface="Times New Roman" panose="02020603050405020304" pitchFamily="18" charset="0"/>
              </a:rPr>
              <a:t>ươ</a:t>
            </a:r>
            <a:r>
              <a:rPr lang="en-US" altLang="vi-VN" sz="2400" b="1" dirty="0">
                <a:solidFill>
                  <a:srgbClr val="0000FF"/>
                </a:solidFill>
                <a:latin typeface="Times New Roman" panose="02020603050405020304" pitchFamily="18" charset="0"/>
              </a:rPr>
              <a:t>n l</a:t>
            </a:r>
            <a:r>
              <a:rPr lang="vi-VN" altLang="vi-VN" sz="2400" b="1" dirty="0">
                <a:solidFill>
                  <a:srgbClr val="0000FF"/>
                </a:solidFill>
                <a:latin typeface="Times New Roman" panose="02020603050405020304" pitchFamily="18" charset="0"/>
              </a:rPr>
              <a:t>ê</a:t>
            </a:r>
            <a:r>
              <a:rPr lang="en-US" altLang="vi-VN" sz="2400" b="1" dirty="0">
                <a:solidFill>
                  <a:srgbClr val="0000FF"/>
                </a:solidFill>
                <a:latin typeface="Times New Roman" panose="02020603050405020304" pitchFamily="18" charset="0"/>
              </a:rPr>
              <a:t>n n</a:t>
            </a:r>
            <a:r>
              <a:rPr lang="vi-VN" altLang="vi-VN" sz="2400" b="1" dirty="0">
                <a:solidFill>
                  <a:srgbClr val="0000FF"/>
                </a:solidFill>
                <a:latin typeface="Times New Roman" panose="02020603050405020304" pitchFamily="18" charset="0"/>
              </a:rPr>
              <a:t>ắ</a:t>
            </a:r>
            <a:r>
              <a:rPr lang="en-US" altLang="vi-VN" sz="2400" b="1" dirty="0">
                <a:solidFill>
                  <a:srgbClr val="0000FF"/>
                </a:solidFill>
                <a:latin typeface="Times New Roman" panose="02020603050405020304" pitchFamily="18" charset="0"/>
              </a:rPr>
              <a:t>m b</a:t>
            </a:r>
            <a:r>
              <a:rPr lang="vi-VN" altLang="vi-VN" sz="2400" b="1" dirty="0">
                <a:solidFill>
                  <a:srgbClr val="0000FF"/>
                </a:solidFill>
                <a:latin typeface="Times New Roman" panose="02020603050405020304" pitchFamily="18" charset="0"/>
              </a:rPr>
              <a:t>ắ</a:t>
            </a:r>
            <a:r>
              <a:rPr lang="en-US" altLang="vi-VN" sz="2400" b="1" dirty="0">
                <a:solidFill>
                  <a:srgbClr val="0000FF"/>
                </a:solidFill>
                <a:latin typeface="Times New Roman" panose="02020603050405020304" pitchFamily="18" charset="0"/>
              </a:rPr>
              <a:t>t khoa h</a:t>
            </a:r>
            <a:r>
              <a:rPr lang="vi-VN" altLang="vi-VN" sz="2400" b="1" dirty="0">
                <a:solidFill>
                  <a:srgbClr val="0000FF"/>
                </a:solidFill>
                <a:latin typeface="Times New Roman" panose="02020603050405020304" pitchFamily="18" charset="0"/>
              </a:rPr>
              <a:t>ọ</a:t>
            </a:r>
            <a:r>
              <a:rPr lang="en-US" altLang="vi-VN" sz="2400" b="1" dirty="0">
                <a:solidFill>
                  <a:srgbClr val="0000FF"/>
                </a:solidFill>
                <a:latin typeface="Times New Roman" panose="02020603050405020304" pitchFamily="18" charset="0"/>
              </a:rPr>
              <a:t>c k</a:t>
            </a:r>
            <a:r>
              <a:rPr lang="vi-VN" altLang="vi-VN" sz="2400" b="1" dirty="0">
                <a:solidFill>
                  <a:srgbClr val="0000FF"/>
                </a:solidFill>
                <a:latin typeface="Times New Roman" panose="02020603050405020304" pitchFamily="18" charset="0"/>
              </a:rPr>
              <a:t>ỹ</a:t>
            </a:r>
            <a:r>
              <a:rPr lang="en-US" altLang="vi-VN" sz="2400" b="1" dirty="0">
                <a:solidFill>
                  <a:srgbClr val="0000FF"/>
                </a:solidFill>
                <a:latin typeface="Times New Roman" panose="02020603050405020304" pitchFamily="18" charset="0"/>
              </a:rPr>
              <a:t> thu</a:t>
            </a:r>
            <a:r>
              <a:rPr lang="vi-VN" altLang="vi-VN" sz="2400" b="1" dirty="0">
                <a:solidFill>
                  <a:srgbClr val="0000FF"/>
                </a:solidFill>
                <a:latin typeface="Times New Roman" panose="02020603050405020304" pitchFamily="18" charset="0"/>
              </a:rPr>
              <a:t>ậ</a:t>
            </a:r>
            <a:r>
              <a:rPr lang="en-US" altLang="vi-VN" sz="2400" b="1" dirty="0">
                <a:solidFill>
                  <a:srgbClr val="0000FF"/>
                </a:solidFill>
                <a:latin typeface="Times New Roman" panose="02020603050405020304" pitchFamily="18" charset="0"/>
              </a:rPr>
              <a:t>t ti</a:t>
            </a:r>
            <a:r>
              <a:rPr lang="vi-VN" altLang="vi-VN" sz="2400" b="1" dirty="0">
                <a:solidFill>
                  <a:srgbClr val="0000FF"/>
                </a:solidFill>
                <a:latin typeface="Times New Roman" panose="02020603050405020304" pitchFamily="18" charset="0"/>
              </a:rPr>
              <a:t>ê</a:t>
            </a:r>
            <a:r>
              <a:rPr lang="en-US" altLang="vi-VN" sz="2400" b="1" dirty="0">
                <a:solidFill>
                  <a:srgbClr val="0000FF"/>
                </a:solidFill>
                <a:latin typeface="Times New Roman" panose="02020603050405020304" pitchFamily="18" charset="0"/>
              </a:rPr>
              <a:t>n ti</a:t>
            </a:r>
            <a:r>
              <a:rPr lang="vi-VN" altLang="vi-VN" sz="2400" b="1" dirty="0">
                <a:solidFill>
                  <a:srgbClr val="0000FF"/>
                </a:solidFill>
                <a:latin typeface="Times New Roman" panose="02020603050405020304" pitchFamily="18" charset="0"/>
              </a:rPr>
              <a:t>ế</a:t>
            </a:r>
            <a:r>
              <a:rPr lang="en-US" altLang="vi-VN" sz="2400" b="1" dirty="0">
                <a:solidFill>
                  <a:srgbClr val="0000FF"/>
                </a:solidFill>
                <a:latin typeface="Times New Roman" panose="02020603050405020304" pitchFamily="18" charset="0"/>
              </a:rPr>
              <a:t>n, </a:t>
            </a:r>
            <a:r>
              <a:rPr lang="vi-VN" altLang="vi-VN" sz="2400" b="1" dirty="0">
                <a:solidFill>
                  <a:srgbClr val="0000FF"/>
                </a:solidFill>
                <a:latin typeface="Times New Roman" panose="02020603050405020304" pitchFamily="18" charset="0"/>
              </a:rPr>
              <a:t>đị</a:t>
            </a:r>
            <a:r>
              <a:rPr lang="en-US" altLang="vi-VN" sz="2400" b="1" dirty="0">
                <a:solidFill>
                  <a:srgbClr val="0000FF"/>
                </a:solidFill>
                <a:latin typeface="Times New Roman" panose="02020603050405020304" pitchFamily="18" charset="0"/>
              </a:rPr>
              <a:t>nh h</a:t>
            </a:r>
            <a:r>
              <a:rPr lang="vi-VN" altLang="vi-VN" sz="2400" b="1" dirty="0">
                <a:solidFill>
                  <a:srgbClr val="0000FF"/>
                </a:solidFill>
                <a:latin typeface="Times New Roman" panose="02020603050405020304" pitchFamily="18" charset="0"/>
              </a:rPr>
              <a:t>ướ</a:t>
            </a:r>
            <a:r>
              <a:rPr lang="en-US" altLang="vi-VN" sz="2400" b="1" dirty="0">
                <a:solidFill>
                  <a:srgbClr val="0000FF"/>
                </a:solidFill>
                <a:latin typeface="Times New Roman" panose="02020603050405020304" pitchFamily="18" charset="0"/>
              </a:rPr>
              <a:t>ng ngh</a:t>
            </a:r>
            <a:r>
              <a:rPr lang="vi-VN" altLang="vi-VN" sz="2400" b="1" dirty="0">
                <a:solidFill>
                  <a:srgbClr val="0000FF"/>
                </a:solidFill>
                <a:latin typeface="Times New Roman" panose="02020603050405020304" pitchFamily="18" charset="0"/>
              </a:rPr>
              <a:t>ề</a:t>
            </a:r>
            <a:r>
              <a:rPr lang="en-US" altLang="vi-VN" sz="2400" b="1" dirty="0">
                <a:solidFill>
                  <a:srgbClr val="0000FF"/>
                </a:solidFill>
                <a:latin typeface="Times New Roman" panose="02020603050405020304" pitchFamily="18" charset="0"/>
              </a:rPr>
              <a:t> nghi</a:t>
            </a:r>
            <a:r>
              <a:rPr lang="vi-VN" altLang="vi-VN" sz="2400" b="1" dirty="0">
                <a:solidFill>
                  <a:srgbClr val="0000FF"/>
                </a:solidFill>
                <a:latin typeface="Times New Roman" panose="02020603050405020304" pitchFamily="18" charset="0"/>
              </a:rPr>
              <a:t>ệ</a:t>
            </a:r>
            <a:r>
              <a:rPr lang="en-US" altLang="vi-VN" sz="2400" b="1" dirty="0">
                <a:solidFill>
                  <a:srgbClr val="0000FF"/>
                </a:solidFill>
                <a:latin typeface="Times New Roman" panose="02020603050405020304" pitchFamily="18" charset="0"/>
              </a:rPr>
              <a:t>p </a:t>
            </a:r>
            <a:r>
              <a:rPr lang="vi-VN" altLang="vi-VN" sz="2400" b="1" dirty="0">
                <a:solidFill>
                  <a:srgbClr val="0000FF"/>
                </a:solidFill>
                <a:latin typeface="Times New Roman" panose="02020603050405020304" pitchFamily="18" charset="0"/>
              </a:rPr>
              <a:t>đú</a:t>
            </a:r>
            <a:r>
              <a:rPr lang="en-US" altLang="vi-VN" sz="2400" b="1" dirty="0">
                <a:solidFill>
                  <a:srgbClr val="0000FF"/>
                </a:solidFill>
                <a:latin typeface="Times New Roman" panose="02020603050405020304" pitchFamily="18" charset="0"/>
              </a:rPr>
              <a:t>ng </a:t>
            </a:r>
            <a:r>
              <a:rPr lang="vi-VN" altLang="vi-VN" sz="2400" b="1" dirty="0">
                <a:solidFill>
                  <a:srgbClr val="0000FF"/>
                </a:solidFill>
                <a:latin typeface="Times New Roman" panose="02020603050405020304" pitchFamily="18" charset="0"/>
              </a:rPr>
              <a:t>đắ</a:t>
            </a:r>
            <a:r>
              <a:rPr lang="en-US" altLang="vi-VN" sz="2400" b="1" dirty="0">
                <a:solidFill>
                  <a:srgbClr val="0000FF"/>
                </a:solidFill>
                <a:latin typeface="Times New Roman" panose="02020603050405020304" pitchFamily="18" charset="0"/>
              </a:rPr>
              <a:t>n, t</a:t>
            </a:r>
            <a:r>
              <a:rPr lang="vi-VN" altLang="vi-VN" sz="2400" b="1" dirty="0">
                <a:solidFill>
                  <a:srgbClr val="0000FF"/>
                </a:solidFill>
                <a:latin typeface="Times New Roman" panose="02020603050405020304" pitchFamily="18" charset="0"/>
              </a:rPr>
              <a:t>í</a:t>
            </a:r>
            <a:r>
              <a:rPr lang="en-US" altLang="vi-VN" sz="2400" b="1" dirty="0">
                <a:solidFill>
                  <a:srgbClr val="0000FF"/>
                </a:solidFill>
                <a:latin typeface="Times New Roman" panose="02020603050405020304" pitchFamily="18" charset="0"/>
              </a:rPr>
              <a:t>ch c</a:t>
            </a:r>
            <a:r>
              <a:rPr lang="vi-VN" altLang="vi-VN" sz="2400" b="1" dirty="0">
                <a:solidFill>
                  <a:srgbClr val="0000FF"/>
                </a:solidFill>
                <a:latin typeface="Times New Roman" panose="02020603050405020304" pitchFamily="18" charset="0"/>
              </a:rPr>
              <a:t>ự</a:t>
            </a:r>
            <a:r>
              <a:rPr lang="en-US" altLang="vi-VN" sz="2400" b="1" dirty="0">
                <a:solidFill>
                  <a:srgbClr val="0000FF"/>
                </a:solidFill>
                <a:latin typeface="Times New Roman" panose="02020603050405020304" pitchFamily="18" charset="0"/>
              </a:rPr>
              <a:t>c.</a:t>
            </a:r>
          </a:p>
          <a:p>
            <a:pPr marL="0" indent="0" algn="just" rtl="0" eaLnBrk="1" hangingPunct="1">
              <a:spcBef>
                <a:spcPct val="0"/>
              </a:spcBef>
              <a:buBlip>
                <a:blip r:embed="rId3"/>
              </a:buBlip>
            </a:pPr>
            <a:r>
              <a:rPr lang="en-US" altLang="vi-VN" sz="2400" b="1" dirty="0">
                <a:solidFill>
                  <a:srgbClr val="0000FF"/>
                </a:solidFill>
                <a:latin typeface="Times New Roman" panose="02020603050405020304" pitchFamily="18" charset="0"/>
              </a:rPr>
              <a:t>- G</a:t>
            </a:r>
            <a:r>
              <a:rPr lang="vi-VN" altLang="vi-VN" sz="2400" b="1" dirty="0">
                <a:solidFill>
                  <a:srgbClr val="0000FF"/>
                </a:solidFill>
                <a:latin typeface="Times New Roman" panose="02020603050405020304" pitchFamily="18" charset="0"/>
              </a:rPr>
              <a:t>ó</a:t>
            </a:r>
            <a:r>
              <a:rPr lang="en-US" altLang="vi-VN" sz="2400" b="1" dirty="0">
                <a:solidFill>
                  <a:srgbClr val="0000FF"/>
                </a:solidFill>
                <a:latin typeface="Times New Roman" panose="02020603050405020304" pitchFamily="18" charset="0"/>
              </a:rPr>
              <a:t>p ph</a:t>
            </a:r>
            <a:r>
              <a:rPr lang="vi-VN" altLang="vi-VN" sz="2400" b="1" dirty="0">
                <a:solidFill>
                  <a:srgbClr val="0000FF"/>
                </a:solidFill>
                <a:latin typeface="Times New Roman" panose="02020603050405020304" pitchFamily="18" charset="0"/>
              </a:rPr>
              <a:t>ầ</a:t>
            </a:r>
            <a:r>
              <a:rPr lang="en-US" altLang="vi-VN" sz="2400" b="1" dirty="0">
                <a:solidFill>
                  <a:srgbClr val="0000FF"/>
                </a:solidFill>
                <a:latin typeface="Times New Roman" panose="02020603050405020304" pitchFamily="18" charset="0"/>
              </a:rPr>
              <a:t>n th</a:t>
            </a:r>
            <a:r>
              <a:rPr lang="vi-VN" altLang="vi-VN" sz="2400" b="1" dirty="0">
                <a:solidFill>
                  <a:srgbClr val="0000FF"/>
                </a:solidFill>
                <a:latin typeface="Times New Roman" panose="02020603050405020304" pitchFamily="18" charset="0"/>
              </a:rPr>
              <a:t>ú</a:t>
            </a:r>
            <a:r>
              <a:rPr lang="en-US" altLang="vi-VN" sz="2400" b="1" dirty="0">
                <a:solidFill>
                  <a:srgbClr val="0000FF"/>
                </a:solidFill>
                <a:latin typeface="Times New Roman" panose="02020603050405020304" pitchFamily="18" charset="0"/>
              </a:rPr>
              <a:t>c </a:t>
            </a:r>
            <a:r>
              <a:rPr lang="vi-VN" altLang="vi-VN" sz="2400" b="1" dirty="0">
                <a:solidFill>
                  <a:srgbClr val="0000FF"/>
                </a:solidFill>
                <a:latin typeface="Times New Roman" panose="02020603050405020304" pitchFamily="18" charset="0"/>
              </a:rPr>
              <a:t>đẩ</a:t>
            </a:r>
            <a:r>
              <a:rPr lang="en-US" altLang="vi-VN" sz="2400" b="1" dirty="0">
                <a:solidFill>
                  <a:srgbClr val="0000FF"/>
                </a:solidFill>
                <a:latin typeface="Times New Roman" panose="02020603050405020304" pitchFamily="18" charset="0"/>
              </a:rPr>
              <a:t>y s</a:t>
            </a:r>
            <a:r>
              <a:rPr lang="vi-VN" altLang="vi-VN" sz="2400" b="1" dirty="0">
                <a:solidFill>
                  <a:srgbClr val="0000FF"/>
                </a:solidFill>
                <a:latin typeface="Times New Roman" panose="02020603050405020304" pitchFamily="18" charset="0"/>
              </a:rPr>
              <a:t>ự</a:t>
            </a:r>
            <a:r>
              <a:rPr lang="en-US" altLang="vi-VN" sz="2400" b="1" dirty="0">
                <a:solidFill>
                  <a:srgbClr val="0000FF"/>
                </a:solidFill>
                <a:latin typeface="Times New Roman" panose="02020603050405020304" pitchFamily="18" charset="0"/>
              </a:rPr>
              <a:t> nghi</a:t>
            </a:r>
            <a:r>
              <a:rPr lang="vi-VN" altLang="vi-VN" sz="2400" b="1" dirty="0">
                <a:solidFill>
                  <a:srgbClr val="0000FF"/>
                </a:solidFill>
                <a:latin typeface="Times New Roman" panose="02020603050405020304" pitchFamily="18" charset="0"/>
              </a:rPr>
              <a:t>ệ</a:t>
            </a:r>
            <a:r>
              <a:rPr lang="en-US" altLang="vi-VN" sz="2400" b="1" dirty="0">
                <a:solidFill>
                  <a:srgbClr val="0000FF"/>
                </a:solidFill>
                <a:latin typeface="Times New Roman" panose="02020603050405020304" pitchFamily="18" charset="0"/>
              </a:rPr>
              <a:t>p x</a:t>
            </a:r>
            <a:r>
              <a:rPr lang="vi-VN" altLang="vi-VN" sz="2400" b="1" dirty="0">
                <a:solidFill>
                  <a:srgbClr val="0000FF"/>
                </a:solidFill>
                <a:latin typeface="Times New Roman" panose="02020603050405020304" pitchFamily="18" charset="0"/>
              </a:rPr>
              <a:t>â</a:t>
            </a:r>
            <a:r>
              <a:rPr lang="en-US" altLang="vi-VN" sz="2400" b="1" dirty="0">
                <a:solidFill>
                  <a:srgbClr val="0000FF"/>
                </a:solidFill>
                <a:latin typeface="Times New Roman" panose="02020603050405020304" pitchFamily="18" charset="0"/>
              </a:rPr>
              <a:t>y d</a:t>
            </a:r>
            <a:r>
              <a:rPr lang="vi-VN" altLang="vi-VN" sz="2400" b="1" dirty="0">
                <a:solidFill>
                  <a:srgbClr val="0000FF"/>
                </a:solidFill>
                <a:latin typeface="Times New Roman" panose="02020603050405020304" pitchFamily="18" charset="0"/>
              </a:rPr>
              <a:t>ự</a:t>
            </a:r>
            <a:r>
              <a:rPr lang="en-US" altLang="vi-VN" sz="2400" b="1" dirty="0">
                <a:solidFill>
                  <a:srgbClr val="0000FF"/>
                </a:solidFill>
                <a:latin typeface="Times New Roman" panose="02020603050405020304" pitchFamily="18" charset="0"/>
              </a:rPr>
              <a:t>ng v</a:t>
            </a:r>
            <a:r>
              <a:rPr lang="vi-VN" altLang="vi-VN" sz="2400" b="1" dirty="0">
                <a:solidFill>
                  <a:srgbClr val="0000FF"/>
                </a:solidFill>
                <a:latin typeface="Times New Roman" panose="02020603050405020304" pitchFamily="18" charset="0"/>
              </a:rPr>
              <a:t>à</a:t>
            </a:r>
            <a:r>
              <a:rPr lang="en-US" altLang="vi-VN" sz="2400" b="1" dirty="0">
                <a:solidFill>
                  <a:srgbClr val="0000FF"/>
                </a:solidFill>
                <a:latin typeface="Times New Roman" panose="02020603050405020304" pitchFamily="18" charset="0"/>
              </a:rPr>
              <a:t> ph</a:t>
            </a:r>
            <a:r>
              <a:rPr lang="vi-VN" altLang="vi-VN" sz="2400" b="1" dirty="0">
                <a:solidFill>
                  <a:srgbClr val="0000FF"/>
                </a:solidFill>
                <a:latin typeface="Times New Roman" panose="02020603050405020304" pitchFamily="18" charset="0"/>
              </a:rPr>
              <a:t>á</a:t>
            </a:r>
            <a:r>
              <a:rPr lang="en-US" altLang="vi-VN" sz="2400" b="1" dirty="0">
                <a:solidFill>
                  <a:srgbClr val="0000FF"/>
                </a:solidFill>
                <a:latin typeface="Times New Roman" panose="02020603050405020304" pitchFamily="18" charset="0"/>
              </a:rPr>
              <a:t>t tri</a:t>
            </a:r>
            <a:r>
              <a:rPr lang="vi-VN" altLang="vi-VN" sz="2400" b="1" dirty="0">
                <a:solidFill>
                  <a:srgbClr val="0000FF"/>
                </a:solidFill>
                <a:latin typeface="Times New Roman" panose="02020603050405020304" pitchFamily="18" charset="0"/>
              </a:rPr>
              <a:t>ể</a:t>
            </a:r>
            <a:r>
              <a:rPr lang="en-US" altLang="vi-VN" sz="2400" b="1" dirty="0">
                <a:solidFill>
                  <a:srgbClr val="0000FF"/>
                </a:solidFill>
                <a:latin typeface="Times New Roman" panose="02020603050405020304" pitchFamily="18" charset="0"/>
              </a:rPr>
              <a:t>n c</a:t>
            </a:r>
            <a:r>
              <a:rPr lang="vi-VN" altLang="vi-VN" sz="2400" b="1" dirty="0">
                <a:solidFill>
                  <a:srgbClr val="0000FF"/>
                </a:solidFill>
                <a:latin typeface="Times New Roman" panose="02020603050405020304" pitchFamily="18" charset="0"/>
              </a:rPr>
              <a:t>ủ</a:t>
            </a:r>
            <a:r>
              <a:rPr lang="en-US" altLang="vi-VN" sz="2400" b="1" dirty="0">
                <a:solidFill>
                  <a:srgbClr val="0000FF"/>
                </a:solidFill>
                <a:latin typeface="Times New Roman" panose="02020603050405020304" pitchFamily="18" charset="0"/>
              </a:rPr>
              <a:t>a </a:t>
            </a:r>
            <a:r>
              <a:rPr lang="vi-VN" altLang="vi-VN" sz="2400" b="1" dirty="0">
                <a:solidFill>
                  <a:srgbClr val="0000FF"/>
                </a:solidFill>
                <a:latin typeface="Times New Roman" panose="02020603050405020304" pitchFamily="18" charset="0"/>
              </a:rPr>
              <a:t>đấ</a:t>
            </a:r>
            <a:r>
              <a:rPr lang="en-US" altLang="vi-VN" sz="2400" b="1" dirty="0">
                <a:solidFill>
                  <a:srgbClr val="0000FF"/>
                </a:solidFill>
                <a:latin typeface="Times New Roman" panose="02020603050405020304" pitchFamily="18" charset="0"/>
              </a:rPr>
              <a:t>t n</a:t>
            </a:r>
            <a:r>
              <a:rPr lang="vi-VN" altLang="vi-VN" sz="2400" b="1" dirty="0">
                <a:solidFill>
                  <a:srgbClr val="0000FF"/>
                </a:solidFill>
                <a:latin typeface="Times New Roman" panose="02020603050405020304" pitchFamily="18" charset="0"/>
              </a:rPr>
              <a:t>ướ</a:t>
            </a:r>
            <a:r>
              <a:rPr lang="en-US" altLang="vi-VN" sz="2400" b="1" dirty="0">
                <a:solidFill>
                  <a:srgbClr val="0000FF"/>
                </a:solidFill>
                <a:latin typeface="Times New Roman" panose="02020603050405020304" pitchFamily="18" charset="0"/>
              </a:rPr>
              <a:t>c.</a:t>
            </a:r>
            <a:endParaRPr lang="vi-VN" altLang="vi-VN" sz="2400" b="1" dirty="0">
              <a:solidFill>
                <a:srgbClr val="0000FF"/>
              </a:solidFill>
              <a:latin typeface="Times New Roman" panose="02020603050405020304" pitchFamily="18" charset="0"/>
            </a:endParaRPr>
          </a:p>
          <a:p>
            <a:pPr marL="0" indent="0" algn="l" rtl="0" eaLnBrk="1" hangingPunct="1">
              <a:spcBef>
                <a:spcPct val="0"/>
              </a:spcBef>
              <a:buBlip>
                <a:blip r:embed="rId3"/>
              </a:buBlip>
            </a:pPr>
            <a:endParaRPr lang="en-US" altLang="vi-VN" sz="2400" b="1" dirty="0">
              <a:solidFill>
                <a:srgbClr val="0000FF"/>
              </a:solidFill>
              <a:latin typeface="Times New Roman" panose="02020603050405020304" pitchFamily="18" charset="0"/>
            </a:endParaRPr>
          </a:p>
        </p:txBody>
      </p:sp>
      <p:sp>
        <p:nvSpPr>
          <p:cNvPr id="24583" name="AutoShape 7"/>
          <p:cNvSpPr/>
          <p:nvPr/>
        </p:nvSpPr>
        <p:spPr>
          <a:xfrm>
            <a:off x="1524000" y="1905000"/>
            <a:ext cx="609600" cy="1143000"/>
          </a:xfrm>
          <a:prstGeom prst="curvedRightArrow">
            <a:avLst>
              <a:gd name="adj1" fmla="val 24999"/>
              <a:gd name="adj2" fmla="val 50000"/>
              <a:gd name="adj3" fmla="val 33333"/>
            </a:avLst>
          </a:prstGeom>
          <a:solidFill>
            <a:schemeClr val="accent1"/>
          </a:solidFill>
          <a:ln w="9525" cap="flat" cmpd="sng">
            <a:solidFill>
              <a:srgbClr val="FF0000"/>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endParaRPr lang="vi-VN" altLang="vi-VN" sz="1800" b="1" dirty="0">
              <a:solidFill>
                <a:srgbClr val="FF0000"/>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additive="base">
                                        <p:cTn id="13" dur="500" fill="hold"/>
                                        <p:tgtEl>
                                          <p:spTgt spid="24583"/>
                                        </p:tgtEl>
                                        <p:attrNameLst>
                                          <p:attrName>ppt_x</p:attrName>
                                        </p:attrNameLst>
                                      </p:cBhvr>
                                      <p:tavLst>
                                        <p:tav tm="0">
                                          <p:val>
                                            <p:strVal val="#ppt_x"/>
                                          </p:val>
                                        </p:tav>
                                        <p:tav tm="100000">
                                          <p:val>
                                            <p:strVal val="#ppt_x"/>
                                          </p:val>
                                        </p:tav>
                                      </p:tavLst>
                                    </p:anim>
                                    <p:anim calcmode="lin" valueType="num">
                                      <p:cBhvr additive="base">
                                        <p:cTn id="14"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4582">
                                            <p:txEl>
                                              <p:pRg st="0" end="0"/>
                                            </p:txEl>
                                          </p:spTgt>
                                        </p:tgtEl>
                                        <p:attrNameLst>
                                          <p:attrName>style.visibility</p:attrName>
                                        </p:attrNameLst>
                                      </p:cBhvr>
                                      <p:to>
                                        <p:strVal val="visible"/>
                                      </p:to>
                                    </p:set>
                                    <p:animEffect transition="in" filter="wedge">
                                      <p:cBhvr>
                                        <p:cTn id="19" dur="2000"/>
                                        <p:tgtEl>
                                          <p:spTgt spid="2458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582">
                                            <p:txEl>
                                              <p:pRg st="1" end="1"/>
                                            </p:txEl>
                                          </p:spTgt>
                                        </p:tgtEl>
                                        <p:attrNameLst>
                                          <p:attrName>style.visibility</p:attrName>
                                        </p:attrNameLst>
                                      </p:cBhvr>
                                      <p:to>
                                        <p:strVal val="visible"/>
                                      </p:to>
                                    </p:set>
                                    <p:anim calcmode="lin" valueType="num">
                                      <p:cBhvr additive="base">
                                        <p:cTn id="24" dur="500" fill="hold"/>
                                        <p:tgtEl>
                                          <p:spTgt spid="2458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582">
                                            <p:txEl>
                                              <p:pRg st="2" end="2"/>
                                            </p:txEl>
                                          </p:spTgt>
                                        </p:tgtEl>
                                        <p:attrNameLst>
                                          <p:attrName>style.visibility</p:attrName>
                                        </p:attrNameLst>
                                      </p:cBhvr>
                                      <p:to>
                                        <p:strVal val="visible"/>
                                      </p:to>
                                    </p:set>
                                    <p:anim calcmode="lin" valueType="num">
                                      <p:cBhvr additive="base">
                                        <p:cTn id="30" dur="500" fill="hold"/>
                                        <p:tgtEl>
                                          <p:spTgt spid="2458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5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582">
                                            <p:txEl>
                                              <p:pRg st="3" end="3"/>
                                            </p:txEl>
                                          </p:spTgt>
                                        </p:tgtEl>
                                        <p:attrNameLst>
                                          <p:attrName>style.visibility</p:attrName>
                                        </p:attrNameLst>
                                      </p:cBhvr>
                                      <p:to>
                                        <p:strVal val="visible"/>
                                      </p:to>
                                    </p:set>
                                    <p:anim calcmode="lin" valueType="num">
                                      <p:cBhvr additive="base">
                                        <p:cTn id="36" dur="500" fill="hold"/>
                                        <p:tgtEl>
                                          <p:spTgt spid="2458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5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582">
                                            <p:txEl>
                                              <p:pRg st="4" end="4"/>
                                            </p:txEl>
                                          </p:spTgt>
                                        </p:tgtEl>
                                        <p:attrNameLst>
                                          <p:attrName>style.visibility</p:attrName>
                                        </p:attrNameLst>
                                      </p:cBhvr>
                                      <p:to>
                                        <p:strVal val="visible"/>
                                      </p:to>
                                    </p:set>
                                    <p:anim calcmode="lin" valueType="num">
                                      <p:cBhvr additive="base">
                                        <p:cTn id="42" dur="500" fill="hold"/>
                                        <p:tgtEl>
                                          <p:spTgt spid="2458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5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245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p:nvPr/>
        </p:nvSpPr>
        <p:spPr>
          <a:xfrm>
            <a:off x="1981200" y="0"/>
            <a:ext cx="8229600" cy="1143000"/>
          </a:xfrm>
          <a:prstGeom prst="rect">
            <a:avLst/>
          </a:prstGeom>
          <a:noFill/>
          <a:ln w="9525">
            <a:noFill/>
          </a:ln>
        </p:spPr>
        <p:txBody>
          <a:bodyPr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3600" b="1" dirty="0">
                <a:solidFill>
                  <a:srgbClr val="FF0000"/>
                </a:solidFill>
                <a:latin typeface="Times New Roman" panose="02020603050405020304" pitchFamily="18" charset="0"/>
              </a:rPr>
              <a:t>3. Trách nhiệm của công dân đối với chính sách dân số và giải quyết việc làm</a:t>
            </a:r>
          </a:p>
        </p:txBody>
      </p:sp>
      <p:pic>
        <p:nvPicPr>
          <p:cNvPr id="21507" name="Picture 5" descr="bluline"/>
          <p:cNvPicPr>
            <a:picLocks noChangeAspect="1"/>
          </p:cNvPicPr>
          <p:nvPr/>
        </p:nvPicPr>
        <p:blipFill>
          <a:blip r:embed="rId2"/>
          <a:stretch>
            <a:fillRect/>
          </a:stretch>
        </p:blipFill>
        <p:spPr>
          <a:xfrm flipV="1">
            <a:off x="1981200" y="1143000"/>
            <a:ext cx="8001000" cy="141288"/>
          </a:xfrm>
          <a:prstGeom prst="rect">
            <a:avLst/>
          </a:prstGeom>
          <a:noFill/>
          <a:ln w="9525">
            <a:noFill/>
          </a:ln>
        </p:spPr>
      </p:pic>
      <p:sp>
        <p:nvSpPr>
          <p:cNvPr id="37895" name="AutoShape 7"/>
          <p:cNvSpPr/>
          <p:nvPr/>
        </p:nvSpPr>
        <p:spPr>
          <a:xfrm>
            <a:off x="2514600" y="1828800"/>
            <a:ext cx="6934200" cy="2286000"/>
          </a:xfrm>
          <a:prstGeom prst="cloudCallout">
            <a:avLst>
              <a:gd name="adj1" fmla="val -44782"/>
              <a:gd name="adj2" fmla="val 67361"/>
            </a:avLst>
          </a:prstGeom>
          <a:solidFill>
            <a:schemeClr val="bg1"/>
          </a:solidFill>
          <a:ln w="9525" cap="flat" cmpd="sng">
            <a:solidFill>
              <a:schemeClr val="tx1"/>
            </a:solidFill>
            <a:prstDash val="solid"/>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70C0"/>
                </a:solidFill>
                <a:latin typeface="Times New Roman" panose="02020603050405020304" pitchFamily="18" charset="0"/>
              </a:rPr>
              <a:t>Là học sinh em thấy mình có trách nhiệm như thế nào đối với vấn đề dân số và giải quyết việc làm?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edge">
                                      <p:cBhvr>
                                        <p:cTn id="7" dur="2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p:nvPr/>
        </p:nvSpPr>
        <p:spPr>
          <a:xfrm>
            <a:off x="2209800" y="304800"/>
            <a:ext cx="8153400" cy="838200"/>
          </a:xfrm>
          <a:prstGeom prst="rect">
            <a:avLst/>
          </a:prstGeom>
          <a:noFill/>
          <a:ln w="9525">
            <a:noFill/>
          </a:ln>
        </p:spPr>
        <p:txBody>
          <a:bodyPr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eaLnBrk="1" hangingPunct="1">
              <a:spcBef>
                <a:spcPct val="0"/>
              </a:spcBef>
              <a:buNone/>
            </a:pPr>
            <a:r>
              <a:rPr lang="en-US" altLang="vi-VN" sz="2100" b="1" dirty="0">
                <a:solidFill>
                  <a:srgbClr val="FF0000"/>
                </a:solidFill>
              </a:rPr>
              <a:t> </a:t>
            </a:r>
            <a:r>
              <a:rPr lang="en-US" altLang="vi-VN" sz="2100" b="1" dirty="0">
                <a:solidFill>
                  <a:srgbClr val="FFFF00"/>
                </a:solidFill>
                <a:latin typeface="Times New Roman" panose="02020603050405020304" pitchFamily="18" charset="0"/>
                <a:cs typeface="Times New Roman" panose="02020603050405020304" pitchFamily="18" charset="0"/>
              </a:rPr>
              <a:t>SỞ GIÁO DỤC VÀ ĐÀO TP HCM</a:t>
            </a:r>
          </a:p>
          <a:p>
            <a:pPr marL="0" indent="0" algn="ctr" eaLnBrk="1" hangingPunct="1">
              <a:spcBef>
                <a:spcPct val="0"/>
              </a:spcBef>
              <a:buNone/>
            </a:pPr>
            <a:r>
              <a:rPr lang="en-US" altLang="vi-VN" sz="2100" b="1" dirty="0">
                <a:solidFill>
                  <a:srgbClr val="FFFF00"/>
                </a:solidFill>
                <a:latin typeface="Times New Roman" panose="02020603050405020304" pitchFamily="18" charset="0"/>
                <a:cs typeface="Times New Roman" panose="02020603050405020304" pitchFamily="18" charset="0"/>
              </a:rPr>
              <a:t>TRƯỜNG THPT LÝ TH</a:t>
            </a:r>
            <a:r>
              <a:rPr lang="vi-VN" altLang="vi-VN" sz="2100" b="1" dirty="0">
                <a:solidFill>
                  <a:srgbClr val="FFFF00"/>
                </a:solidFill>
                <a:latin typeface="Times New Roman" panose="02020603050405020304" pitchFamily="18" charset="0"/>
                <a:cs typeface="Times New Roman" panose="02020603050405020304" pitchFamily="18" charset="0"/>
              </a:rPr>
              <a:t>ƯỜNG KIỆT</a:t>
            </a:r>
            <a:endParaRPr lang="en-US" altLang="vi-VN" sz="2100" b="1" dirty="0">
              <a:solidFill>
                <a:srgbClr val="FFFF00"/>
              </a:solidFill>
              <a:latin typeface="Times New Roman" panose="02020603050405020304" pitchFamily="18" charset="0"/>
              <a:ea typeface="Times New Roman" panose="02020603050405020304" pitchFamily="18" charset="0"/>
            </a:endParaRPr>
          </a:p>
        </p:txBody>
      </p:sp>
      <p:sp>
        <p:nvSpPr>
          <p:cNvPr id="3075" name="WordArt 5"/>
          <p:cNvSpPr>
            <a:spLocks noTextEdit="1"/>
          </p:cNvSpPr>
          <p:nvPr/>
        </p:nvSpPr>
        <p:spPr>
          <a:xfrm>
            <a:off x="1905000" y="1524000"/>
            <a:ext cx="8382000" cy="609600"/>
          </a:xfrm>
          <a:prstGeom prst="rect">
            <a:avLst/>
          </a:prstGeom>
        </p:spPr>
        <p:txBody>
          <a:bodyPr wrap="none" fromWordArt="1">
            <a:prstTxWarp prst="textPlain">
              <a:avLst>
                <a:gd name="adj" fmla="val 50000"/>
              </a:avLst>
            </a:prstTxWarp>
            <a:normAutofit lnSpcReduction="10000"/>
          </a:bodyPr>
          <a:lstStyle/>
          <a:p>
            <a:pPr algn="ctr"/>
            <a:r>
              <a:rPr lang="en-US" sz="3600" b="1">
                <a:ln w="19050" cap="flat" cmpd="sng">
                  <a:solidFill>
                    <a:schemeClr val="tx1"/>
                  </a:solidFill>
                  <a:prstDash val="solid"/>
                  <a:headEnd type="none" w="med" len="med"/>
                  <a:tailEnd type="none" w="med" len="med"/>
                </a:ln>
                <a:effectLst>
                  <a:outerShdw dist="35921" dir="2699999" algn="ctr" rotWithShape="0">
                    <a:srgbClr val="990000"/>
                  </a:outerShdw>
                </a:effectLst>
                <a:latin typeface="Arial" panose="020B0604020202020204" pitchFamily="34" charset="0"/>
                <a:ea typeface="Arial" panose="020B0604020202020204" pitchFamily="34" charset="0"/>
              </a:rPr>
              <a:t>GIÁO ÁN GIẢNG DẠY MÔN GDCD LỚP 11</a:t>
            </a:r>
          </a:p>
        </p:txBody>
      </p:sp>
      <p:sp>
        <p:nvSpPr>
          <p:cNvPr id="3076" name="WordArt 6"/>
          <p:cNvSpPr>
            <a:spLocks noTextEdit="1"/>
          </p:cNvSpPr>
          <p:nvPr/>
        </p:nvSpPr>
        <p:spPr>
          <a:xfrm>
            <a:off x="5486400" y="2514600"/>
            <a:ext cx="1238250" cy="476250"/>
          </a:xfrm>
          <a:prstGeom prst="rect">
            <a:avLst/>
          </a:prstGeom>
        </p:spPr>
        <p:txBody>
          <a:bodyPr wrap="none" fromWordArt="1">
            <a:prstTxWarp prst="textPlain">
              <a:avLst>
                <a:gd name="adj" fmla="val 50000"/>
              </a:avLst>
            </a:prstTxWarp>
            <a:normAutofit fontScale="92500" lnSpcReduction="20000"/>
          </a:bodyPr>
          <a:lstStyle/>
          <a:p>
            <a:pPr algn="ctr"/>
            <a:r>
              <a:rPr lang="en-US" sz="3200" b="1">
                <a:ln w="12700" cap="flat" cmpd="sng">
                  <a:solidFill>
                    <a:srgbClr val="0066FF"/>
                  </a:solidFill>
                  <a:prstDash val="solid"/>
                  <a:headEnd type="none" w="med" len="med"/>
                  <a:tailEnd type="none" w="med" len="med"/>
                </a:ln>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BÀI 11</a:t>
            </a:r>
          </a:p>
        </p:txBody>
      </p:sp>
      <p:sp>
        <p:nvSpPr>
          <p:cNvPr id="2057" name="Line 9"/>
          <p:cNvSpPr/>
          <p:nvPr/>
        </p:nvSpPr>
        <p:spPr>
          <a:xfrm>
            <a:off x="5334000" y="3200400"/>
            <a:ext cx="1524000" cy="0"/>
          </a:xfrm>
          <a:prstGeom prst="line">
            <a:avLst/>
          </a:prstGeom>
          <a:ln w="76200" cap="flat" cmpd="sng">
            <a:solidFill>
              <a:srgbClr val="FF0000"/>
            </a:solidFill>
            <a:prstDash val="solid"/>
            <a:headEnd type="none" w="med" len="med"/>
            <a:tailEnd type="none" w="med" len="med"/>
          </a:ln>
        </p:spPr>
      </p:sp>
      <p:graphicFrame>
        <p:nvGraphicFramePr>
          <p:cNvPr id="2059" name="Object 11"/>
          <p:cNvGraphicFramePr>
            <a:graphicFrameLocks noChangeAspect="1"/>
          </p:cNvGraphicFramePr>
          <p:nvPr/>
        </p:nvGraphicFramePr>
        <p:xfrm>
          <a:off x="4000500" y="1460500"/>
          <a:ext cx="914400" cy="198438"/>
        </p:xfrm>
        <a:graphic>
          <a:graphicData uri="http://schemas.openxmlformats.org/presentationml/2006/ole">
            <mc:AlternateContent xmlns:mc="http://schemas.openxmlformats.org/markup-compatibility/2006">
              <mc:Choice xmlns:v="urn:schemas-microsoft-com:vml" Requires="v">
                <p:oleObj spid="_x0000_s1026" r:id="rId3" imgW="434975" imgH="676910" progId="Equation.DSMT4">
                  <p:embed/>
                </p:oleObj>
              </mc:Choice>
              <mc:Fallback>
                <p:oleObj r:id="rId3" imgW="434975" imgH="676910" progId="Equation.DSMT4">
                  <p:embed/>
                  <p:pic>
                    <p:nvPicPr>
                      <p:cNvPr id="2059" name="Object 11"/>
                      <p:cNvPicPr/>
                      <p:nvPr/>
                    </p:nvPicPr>
                    <p:blipFill>
                      <a:blip r:embed="rId4"/>
                      <a:stretch>
                        <a:fillRect/>
                      </a:stretch>
                    </p:blipFill>
                    <p:spPr>
                      <a:xfrm>
                        <a:off x="4000500" y="1460500"/>
                        <a:ext cx="914400" cy="198438"/>
                      </a:xfrm>
                      <a:prstGeom prst="rect">
                        <a:avLst/>
                      </a:prstGeom>
                      <a:noFill/>
                      <a:ln w="38100">
                        <a:noFill/>
                        <a:miter/>
                      </a:ln>
                    </p:spPr>
                  </p:pic>
                </p:oleObj>
              </mc:Fallback>
            </mc:AlternateContent>
          </a:graphicData>
        </a:graphic>
      </p:graphicFrame>
      <p:sp>
        <p:nvSpPr>
          <p:cNvPr id="2063" name="Line 15"/>
          <p:cNvSpPr/>
          <p:nvPr/>
        </p:nvSpPr>
        <p:spPr>
          <a:xfrm>
            <a:off x="1524000" y="0"/>
            <a:ext cx="0" cy="6858000"/>
          </a:xfrm>
          <a:prstGeom prst="line">
            <a:avLst/>
          </a:prstGeom>
          <a:ln w="57150" cap="flat" cmpd="sng">
            <a:solidFill>
              <a:srgbClr val="00CC00"/>
            </a:solidFill>
            <a:prstDash val="solid"/>
            <a:headEnd type="none" w="med" len="med"/>
            <a:tailEnd type="none" w="med" len="med"/>
          </a:ln>
        </p:spPr>
      </p:sp>
      <p:sp>
        <p:nvSpPr>
          <p:cNvPr id="2064" name="Line 16"/>
          <p:cNvSpPr/>
          <p:nvPr/>
        </p:nvSpPr>
        <p:spPr>
          <a:xfrm>
            <a:off x="1524000" y="6858000"/>
            <a:ext cx="9144000" cy="0"/>
          </a:xfrm>
          <a:prstGeom prst="line">
            <a:avLst/>
          </a:prstGeom>
          <a:ln w="57150" cap="flat" cmpd="sng">
            <a:solidFill>
              <a:srgbClr val="00CC00"/>
            </a:solidFill>
            <a:prstDash val="solid"/>
            <a:headEnd type="none" w="med" len="med"/>
            <a:tailEnd type="none" w="med" len="med"/>
          </a:ln>
        </p:spPr>
      </p:sp>
      <p:sp>
        <p:nvSpPr>
          <p:cNvPr id="2065" name="Line 17"/>
          <p:cNvSpPr/>
          <p:nvPr/>
        </p:nvSpPr>
        <p:spPr>
          <a:xfrm>
            <a:off x="1524000" y="0"/>
            <a:ext cx="9144000" cy="0"/>
          </a:xfrm>
          <a:prstGeom prst="line">
            <a:avLst/>
          </a:prstGeom>
          <a:ln w="57150" cap="flat" cmpd="sng">
            <a:solidFill>
              <a:srgbClr val="00CC00"/>
            </a:solidFill>
            <a:prstDash val="solid"/>
            <a:headEnd type="none" w="med" len="med"/>
            <a:tailEnd type="none" w="med" len="med"/>
          </a:ln>
        </p:spPr>
      </p:sp>
      <p:sp>
        <p:nvSpPr>
          <p:cNvPr id="2066" name="Line 18"/>
          <p:cNvSpPr/>
          <p:nvPr/>
        </p:nvSpPr>
        <p:spPr>
          <a:xfrm>
            <a:off x="10668000" y="0"/>
            <a:ext cx="0" cy="6858000"/>
          </a:xfrm>
          <a:prstGeom prst="line">
            <a:avLst/>
          </a:prstGeom>
          <a:ln w="57150" cap="flat" cmpd="sng">
            <a:solidFill>
              <a:srgbClr val="00CC00"/>
            </a:solidFill>
            <a:prstDash val="solid"/>
            <a:headEnd type="none" w="med" len="med"/>
            <a:tailEnd type="none" w="med" len="med"/>
          </a:ln>
        </p:spPr>
      </p:sp>
      <p:sp>
        <p:nvSpPr>
          <p:cNvPr id="4107" name="TextBox 1"/>
          <p:cNvSpPr txBox="1"/>
          <p:nvPr/>
        </p:nvSpPr>
        <p:spPr>
          <a:xfrm>
            <a:off x="6477000" y="5526088"/>
            <a:ext cx="3657600" cy="830262"/>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400" b="1" dirty="0"/>
              <a:t>Gv: Trần Thị Thúy Nga</a:t>
            </a:r>
          </a:p>
          <a:p>
            <a:pPr marL="0" indent="0" algn="l" rtl="0">
              <a:spcBef>
                <a:spcPct val="0"/>
              </a:spcBef>
              <a:buNone/>
            </a:pPr>
            <a:r>
              <a:rPr lang="en-US" altLang="vi-VN" sz="2400" b="1" dirty="0"/>
              <a:t>Lớp: 11</a:t>
            </a:r>
            <a:endParaRPr lang="vi-VN" altLang="vi-VN" sz="2400" b="1" dirty="0"/>
          </a:p>
        </p:txBody>
      </p:sp>
      <p:sp>
        <p:nvSpPr>
          <p:cNvPr id="4108" name="TextBox 1"/>
          <p:cNvSpPr txBox="1"/>
          <p:nvPr/>
        </p:nvSpPr>
        <p:spPr>
          <a:xfrm>
            <a:off x="2514600" y="3505201"/>
            <a:ext cx="7239000" cy="107791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b="1" dirty="0">
                <a:solidFill>
                  <a:srgbClr val="FF0000"/>
                </a:solidFill>
              </a:rPr>
              <a:t>CHÍNH SÁCH DÂN SỐ VÀ GIẢI QUYẾT VIỆC LÀM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box(in)">
                                      <p:cBhvr>
                                        <p:cTn id="7" dur="500"/>
                                        <p:tgtEl>
                                          <p:spTgt spid="2063"/>
                                        </p:tgtEl>
                                      </p:cBhvr>
                                    </p:animEffect>
                                  </p:childTnLst>
                                </p:cTn>
                              </p:par>
                              <p:par>
                                <p:cTn id="8" presetID="4" presetClass="entr" presetSubtype="16" fill="hold" nodeType="withEffect">
                                  <p:stCondLst>
                                    <p:cond delay="0"/>
                                  </p:stCondLst>
                                  <p:childTnLst>
                                    <p:set>
                                      <p:cBhvr>
                                        <p:cTn id="9" dur="1" fill="hold">
                                          <p:stCondLst>
                                            <p:cond delay="0"/>
                                          </p:stCondLst>
                                        </p:cTn>
                                        <p:tgtEl>
                                          <p:spTgt spid="2065"/>
                                        </p:tgtEl>
                                        <p:attrNameLst>
                                          <p:attrName>style.visibility</p:attrName>
                                        </p:attrNameLst>
                                      </p:cBhvr>
                                      <p:to>
                                        <p:strVal val="visible"/>
                                      </p:to>
                                    </p:set>
                                    <p:animEffect transition="in" filter="box(in)">
                                      <p:cBhvr>
                                        <p:cTn id="10" dur="500"/>
                                        <p:tgtEl>
                                          <p:spTgt spid="2065"/>
                                        </p:tgtEl>
                                      </p:cBhvr>
                                    </p:animEffect>
                                  </p:childTnLst>
                                </p:cTn>
                              </p:par>
                              <p:par>
                                <p:cTn id="11" presetID="4" presetClass="entr" presetSubtype="16" fill="hold" nodeType="withEffect">
                                  <p:stCondLst>
                                    <p:cond delay="0"/>
                                  </p:stCondLst>
                                  <p:childTnLst>
                                    <p:set>
                                      <p:cBhvr>
                                        <p:cTn id="12" dur="1" fill="hold">
                                          <p:stCondLst>
                                            <p:cond delay="0"/>
                                          </p:stCondLst>
                                        </p:cTn>
                                        <p:tgtEl>
                                          <p:spTgt spid="2066"/>
                                        </p:tgtEl>
                                        <p:attrNameLst>
                                          <p:attrName>style.visibility</p:attrName>
                                        </p:attrNameLst>
                                      </p:cBhvr>
                                      <p:to>
                                        <p:strVal val="visible"/>
                                      </p:to>
                                    </p:set>
                                    <p:animEffect transition="in" filter="box(in)">
                                      <p:cBhvr>
                                        <p:cTn id="13" dur="500"/>
                                        <p:tgtEl>
                                          <p:spTgt spid="206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barn(inVertical)">
                                      <p:cBhvr>
                                        <p:cTn id="18" dur="500"/>
                                        <p:tgtEl>
                                          <p:spTgt spid="2052"/>
                                        </p:tgtEl>
                                      </p:cBhvr>
                                    </p:animEffect>
                                  </p:childTnLst>
                                </p:cTn>
                              </p:par>
                              <p:par>
                                <p:cTn id="19" presetID="16" presetClass="entr" presetSubtype="21"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barn(inVertical)">
                                      <p:cBhvr>
                                        <p:cTn id="21" dur="500"/>
                                        <p:tgtEl>
                                          <p:spTgt spid="3075"/>
                                        </p:tgtEl>
                                      </p:cBhvr>
                                    </p:animEffect>
                                  </p:childTnLst>
                                </p:cTn>
                              </p:par>
                              <p:par>
                                <p:cTn id="22" presetID="16" presetClass="entr" presetSubtype="21"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barn(inVertical)">
                                      <p:cBhvr>
                                        <p:cTn id="24" dur="500"/>
                                        <p:tgtEl>
                                          <p:spTgt spid="3076"/>
                                        </p:tgtEl>
                                      </p:cBhvr>
                                    </p:animEffect>
                                  </p:childTnLst>
                                </p:cTn>
                              </p:par>
                              <p:par>
                                <p:cTn id="25" presetID="16" presetClass="entr" presetSubtype="21" fill="hold" nodeType="with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barn(inVertical)">
                                      <p:cBhvr>
                                        <p:cTn id="27" dur="500"/>
                                        <p:tgtEl>
                                          <p:spTgt spid="2057"/>
                                        </p:tgtEl>
                                      </p:cBhvr>
                                    </p:animEffect>
                                  </p:childTnLst>
                                </p:cTn>
                              </p:par>
                              <p:par>
                                <p:cTn id="28" presetID="16" presetClass="entr" presetSubtype="21" fill="hold" nodeType="withEffect">
                                  <p:stCondLst>
                                    <p:cond delay="0"/>
                                  </p:stCondLst>
                                  <p:childTnLst>
                                    <p:set>
                                      <p:cBhvr>
                                        <p:cTn id="29" dur="1" fill="hold">
                                          <p:stCondLst>
                                            <p:cond delay="0"/>
                                          </p:stCondLst>
                                        </p:cTn>
                                        <p:tgtEl>
                                          <p:spTgt spid="2059"/>
                                        </p:tgtEl>
                                        <p:attrNameLst>
                                          <p:attrName>style.visibility</p:attrName>
                                        </p:attrNameLst>
                                      </p:cBhvr>
                                      <p:to>
                                        <p:strVal val="visible"/>
                                      </p:to>
                                    </p:set>
                                    <p:animEffect transition="in" filter="barn(inVertical)">
                                      <p:cBhvr>
                                        <p:cTn id="30" dur="500"/>
                                        <p:tgtEl>
                                          <p:spTgt spid="2059"/>
                                        </p:tgtEl>
                                      </p:cBhvr>
                                    </p:animEffect>
                                  </p:childTnLst>
                                </p:cTn>
                              </p:par>
                              <p:par>
                                <p:cTn id="31" presetID="16" presetClass="entr" presetSubtype="21" fill="hold" nodeType="withEffect">
                                  <p:stCondLst>
                                    <p:cond delay="0"/>
                                  </p:stCondLst>
                                  <p:childTnLst>
                                    <p:set>
                                      <p:cBhvr>
                                        <p:cTn id="32" dur="1" fill="hold">
                                          <p:stCondLst>
                                            <p:cond delay="0"/>
                                          </p:stCondLst>
                                        </p:cTn>
                                        <p:tgtEl>
                                          <p:spTgt spid="2064"/>
                                        </p:tgtEl>
                                        <p:attrNameLst>
                                          <p:attrName>style.visibility</p:attrName>
                                        </p:attrNameLst>
                                      </p:cBhvr>
                                      <p:to>
                                        <p:strVal val="visible"/>
                                      </p:to>
                                    </p:set>
                                    <p:animEffect transition="in" filter="barn(inVertical)">
                                      <p:cBhvr>
                                        <p:cTn id="33" dur="500"/>
                                        <p:tgtEl>
                                          <p:spTgt spid="206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107"/>
                                        </p:tgtEl>
                                        <p:attrNameLst>
                                          <p:attrName>style.visibility</p:attrName>
                                        </p:attrNameLst>
                                      </p:cBhvr>
                                      <p:to>
                                        <p:strVal val="visible"/>
                                      </p:to>
                                    </p:set>
                                    <p:animEffect transition="in" filter="barn(inVertical)">
                                      <p:cBhvr>
                                        <p:cTn id="36" dur="500"/>
                                        <p:tgtEl>
                                          <p:spTgt spid="410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108"/>
                                        </p:tgtEl>
                                        <p:attrNameLst>
                                          <p:attrName>style.visibility</p:attrName>
                                        </p:attrNameLst>
                                      </p:cBhvr>
                                      <p:to>
                                        <p:strVal val="visible"/>
                                      </p:to>
                                    </p:set>
                                    <p:animEffect transition="in" filter="barn(inVertical)">
                                      <p:cBhvr>
                                        <p:cTn id="39"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4107" grpId="0"/>
      <p:bldP spid="4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nvSpPr>
        <p:spPr>
          <a:xfrm>
            <a:off x="5064125" y="361951"/>
            <a:ext cx="2249488" cy="646113"/>
          </a:xfrm>
          <a:prstGeom prst="rect">
            <a:avLst/>
          </a:prstGeom>
          <a:noFill/>
          <a:ln w="9525">
            <a:noFill/>
          </a:ln>
        </p:spPr>
        <p:txBody>
          <a:bodyPr wrap="square" anchor="t">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p:cNvSpPr/>
          <p:nvPr/>
        </p:nvSpPr>
        <p:spPr>
          <a:xfrm>
            <a:off x="1885950" y="1970089"/>
            <a:ext cx="533400" cy="471487"/>
          </a:xfrm>
          <a:prstGeom prst="ellipse">
            <a:avLst/>
          </a:prstGeom>
          <a:solidFill>
            <a:srgbClr val="FF0000"/>
          </a:solidFill>
          <a:ln w="9525" cap="flat" cmpd="sng">
            <a:solidFill>
              <a:schemeClr val="tx1"/>
            </a:solidFill>
            <a:prstDash val="solid"/>
            <a:round/>
            <a:headEnd type="none" w="med" len="med"/>
            <a:tailEnd type="none" w="med" len="med"/>
          </a:ln>
        </p:spPr>
        <p:txBody>
          <a:bodyPr wrap="square" lIns="91440" tIns="45720" rIns="91440" bIns="45720" anchor="t"/>
          <a:lstStyle/>
          <a:p>
            <a:pPr algn="r" rtl="1">
              <a:buSzTx/>
            </a:pPr>
            <a:endParaRPr lang="ar-SA" altLang="vi-VN">
              <a:latin typeface="Arial" panose="020B0604020202020204" pitchFamily="34" charset="0"/>
            </a:endParaRPr>
          </a:p>
        </p:txBody>
      </p:sp>
      <p:sp>
        <p:nvSpPr>
          <p:cNvPr id="2" name="Text Box 1"/>
          <p:cNvSpPr txBox="1"/>
          <p:nvPr/>
        </p:nvSpPr>
        <p:spPr>
          <a:xfrm>
            <a:off x="1915161" y="1084581"/>
            <a:ext cx="8333105" cy="2676525"/>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Câu 1: Một trong những mục tiêu của chính sách dân số nước ta là</a:t>
            </a:r>
          </a:p>
          <a:p>
            <a:r>
              <a:rPr lang="en-US" sz="2800">
                <a:latin typeface="Times New Roman" panose="02020603050405020304" pitchFamily="18" charset="0"/>
                <a:cs typeface="Times New Roman" panose="02020603050405020304" pitchFamily="18" charset="0"/>
              </a:rPr>
              <a:t>A. Sớm ổn định quy mô, cơ cấu dân số</a:t>
            </a:r>
          </a:p>
          <a:p>
            <a:r>
              <a:rPr lang="en-US" sz="2800">
                <a:latin typeface="Times New Roman" panose="02020603050405020304" pitchFamily="18" charset="0"/>
                <a:cs typeface="Times New Roman" panose="02020603050405020304" pitchFamily="18" charset="0"/>
              </a:rPr>
              <a:t>B. Sớm ổn định quy mô, tốc độ dân số</a:t>
            </a:r>
          </a:p>
          <a:p>
            <a:r>
              <a:rPr lang="en-US" sz="2800">
                <a:latin typeface="Times New Roman" panose="02020603050405020304" pitchFamily="18" charset="0"/>
                <a:cs typeface="Times New Roman" panose="02020603050405020304" pitchFamily="18" charset="0"/>
              </a:rPr>
              <a:t>C. Ổn định tốc độ dân số và cơ cấu dân số</a:t>
            </a:r>
          </a:p>
          <a:p>
            <a:r>
              <a:rPr lang="en-US" sz="2800">
                <a:latin typeface="Times New Roman" panose="02020603050405020304" pitchFamily="18" charset="0"/>
                <a:cs typeface="Times New Roman" panose="02020603050405020304" pitchFamily="18" charset="0"/>
              </a:rPr>
              <a:t>D. Ổn định mức sinh tự nhiên</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nvSpPr>
        <p:spPr>
          <a:xfrm>
            <a:off x="5064125" y="361951"/>
            <a:ext cx="2249488" cy="646113"/>
          </a:xfrm>
          <a:prstGeom prst="rect">
            <a:avLst/>
          </a:prstGeom>
          <a:noFill/>
          <a:ln w="9525">
            <a:noFill/>
          </a:ln>
        </p:spPr>
        <p:txBody>
          <a:bodyPr wrap="square" anchor="t">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p:cNvSpPr/>
          <p:nvPr/>
        </p:nvSpPr>
        <p:spPr>
          <a:xfrm>
            <a:off x="1885950" y="3113089"/>
            <a:ext cx="533400" cy="471487"/>
          </a:xfrm>
          <a:prstGeom prst="ellipse">
            <a:avLst/>
          </a:prstGeom>
          <a:solidFill>
            <a:srgbClr val="FF0000"/>
          </a:solidFill>
          <a:ln w="9525" cap="flat" cmpd="sng">
            <a:solidFill>
              <a:schemeClr val="tx1"/>
            </a:solidFill>
            <a:prstDash val="solid"/>
            <a:round/>
            <a:headEnd type="none" w="med" len="med"/>
            <a:tailEnd type="none" w="med" len="med"/>
          </a:ln>
        </p:spPr>
        <p:txBody>
          <a:bodyPr wrap="square" lIns="91440" tIns="45720" rIns="91440" bIns="45720" anchor="t"/>
          <a:lstStyle/>
          <a:p>
            <a:pPr algn="r" rtl="1">
              <a:buSzTx/>
            </a:pPr>
            <a:endParaRPr lang="ar-SA" altLang="vi-VN">
              <a:latin typeface="Arial" panose="020B0604020202020204" pitchFamily="34" charset="0"/>
            </a:endParaRPr>
          </a:p>
        </p:txBody>
      </p:sp>
      <p:sp>
        <p:nvSpPr>
          <p:cNvPr id="3" name="Text Box 2"/>
          <p:cNvSpPr txBox="1"/>
          <p:nvPr/>
        </p:nvSpPr>
        <p:spPr>
          <a:xfrm>
            <a:off x="1879601" y="994410"/>
            <a:ext cx="8749665" cy="2677656"/>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Câu 2: Nội dung nào dưới đây là một trong những mục tiêu của chính sách dân số nước ta ?</a:t>
            </a:r>
          </a:p>
          <a:p>
            <a:r>
              <a:rPr lang="en-US" sz="2800">
                <a:latin typeface="Times New Roman" panose="02020603050405020304" pitchFamily="18" charset="0"/>
                <a:cs typeface="Times New Roman" panose="02020603050405020304" pitchFamily="18" charset="0"/>
              </a:rPr>
              <a:t>A. Tuyên truyền, giáo dục biện pháp kế hoạch hóa gia đình</a:t>
            </a:r>
          </a:p>
          <a:p>
            <a:r>
              <a:rPr lang="en-US" sz="2800">
                <a:latin typeface="Times New Roman" panose="02020603050405020304" pitchFamily="18" charset="0"/>
                <a:cs typeface="Times New Roman" panose="02020603050405020304" pitchFamily="18" charset="0"/>
              </a:rPr>
              <a:t>B. Tổ chức tốt bộ máy làm công tác dân số</a:t>
            </a:r>
          </a:p>
          <a:p>
            <a:r>
              <a:rPr lang="en-US" sz="2800">
                <a:latin typeface="Times New Roman" panose="02020603050405020304" pitchFamily="18" charset="0"/>
                <a:cs typeface="Times New Roman" panose="02020603050405020304" pitchFamily="18" charset="0"/>
              </a:rPr>
              <a:t>C. Nâng cao chất lượng dân số</a:t>
            </a:r>
          </a:p>
          <a:p>
            <a:r>
              <a:rPr lang="en-US" sz="2800">
                <a:latin typeface="Times New Roman" panose="02020603050405020304" pitchFamily="18" charset="0"/>
                <a:cs typeface="Times New Roman" panose="02020603050405020304" pitchFamily="18" charset="0"/>
              </a:rPr>
              <a:t>D. Phát triển nguồn nhân lực</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nvSpPr>
        <p:spPr>
          <a:xfrm>
            <a:off x="5064125" y="361951"/>
            <a:ext cx="2249488" cy="646113"/>
          </a:xfrm>
          <a:prstGeom prst="rect">
            <a:avLst/>
          </a:prstGeom>
          <a:noFill/>
          <a:ln w="9525">
            <a:noFill/>
          </a:ln>
        </p:spPr>
        <p:txBody>
          <a:bodyPr wrap="square" anchor="t">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p:cNvSpPr/>
          <p:nvPr/>
        </p:nvSpPr>
        <p:spPr>
          <a:xfrm>
            <a:off x="1809750" y="2046289"/>
            <a:ext cx="533400" cy="471487"/>
          </a:xfrm>
          <a:prstGeom prst="ellipse">
            <a:avLst/>
          </a:prstGeom>
          <a:solidFill>
            <a:srgbClr val="FF0000"/>
          </a:solidFill>
          <a:ln w="9525" cap="flat" cmpd="sng">
            <a:solidFill>
              <a:schemeClr val="tx1"/>
            </a:solidFill>
            <a:prstDash val="solid"/>
            <a:round/>
            <a:headEnd type="none" w="med" len="med"/>
            <a:tailEnd type="none" w="med" len="med"/>
          </a:ln>
        </p:spPr>
        <p:txBody>
          <a:bodyPr wrap="square" lIns="91440" tIns="45720" rIns="91440" bIns="45720" anchor="t"/>
          <a:lstStyle/>
          <a:p>
            <a:pPr algn="r" rtl="1">
              <a:buSzTx/>
            </a:pPr>
            <a:endParaRPr lang="ar-SA" altLang="vi-VN">
              <a:latin typeface="Arial" panose="020B0604020202020204" pitchFamily="34" charset="0"/>
            </a:endParaRPr>
          </a:p>
        </p:txBody>
      </p:sp>
      <p:sp>
        <p:nvSpPr>
          <p:cNvPr id="2" name="Text Box 1"/>
          <p:cNvSpPr txBox="1"/>
          <p:nvPr/>
        </p:nvSpPr>
        <p:spPr>
          <a:xfrm>
            <a:off x="1893571" y="1167131"/>
            <a:ext cx="8735695" cy="2676525"/>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Câu </a:t>
            </a:r>
            <a:r>
              <a:rPr lang="vi-VN" altLang="en-US" sz="28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 Phân bố dân cư hợp lí là một trong những mục tiêu của</a:t>
            </a:r>
          </a:p>
          <a:p>
            <a:r>
              <a:rPr lang="en-US" sz="2800">
                <a:latin typeface="Times New Roman" panose="02020603050405020304" pitchFamily="18" charset="0"/>
                <a:cs typeface="Times New Roman" panose="02020603050405020304" pitchFamily="18" charset="0"/>
              </a:rPr>
              <a:t>A. Chính sách dân số</a:t>
            </a:r>
          </a:p>
          <a:p>
            <a:r>
              <a:rPr lang="en-US" sz="2800">
                <a:latin typeface="Times New Roman" panose="02020603050405020304" pitchFamily="18" charset="0"/>
                <a:cs typeface="Times New Roman" panose="02020603050405020304" pitchFamily="18" charset="0"/>
              </a:rPr>
              <a:t>B. Chính sách giải quyết việc làm</a:t>
            </a:r>
          </a:p>
          <a:p>
            <a:r>
              <a:rPr lang="en-US" sz="2800">
                <a:latin typeface="Times New Roman" panose="02020603050405020304" pitchFamily="18" charset="0"/>
                <a:cs typeface="Times New Roman" panose="02020603050405020304" pitchFamily="18" charset="0"/>
              </a:rPr>
              <a:t>C. Chính sách tài nguyên và bảo vệ môi trường</a:t>
            </a:r>
          </a:p>
          <a:p>
            <a:r>
              <a:rPr lang="en-US" sz="2800">
                <a:latin typeface="Times New Roman" panose="02020603050405020304" pitchFamily="18" charset="0"/>
                <a:cs typeface="Times New Roman" panose="02020603050405020304" pitchFamily="18" charset="0"/>
              </a:rPr>
              <a:t>D. Chính sách quốc phòng an ninh</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nvSpPr>
        <p:spPr>
          <a:xfrm>
            <a:off x="5064125" y="361951"/>
            <a:ext cx="2249488" cy="646113"/>
          </a:xfrm>
          <a:prstGeom prst="rect">
            <a:avLst/>
          </a:prstGeom>
          <a:noFill/>
          <a:ln w="9525">
            <a:noFill/>
          </a:ln>
        </p:spPr>
        <p:txBody>
          <a:bodyPr wrap="square" anchor="t">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p:cNvSpPr/>
          <p:nvPr/>
        </p:nvSpPr>
        <p:spPr>
          <a:xfrm>
            <a:off x="1885950" y="3265489"/>
            <a:ext cx="533400" cy="471487"/>
          </a:xfrm>
          <a:prstGeom prst="ellipse">
            <a:avLst/>
          </a:prstGeom>
          <a:solidFill>
            <a:srgbClr val="FF0000"/>
          </a:solidFill>
          <a:ln w="9525" cap="flat" cmpd="sng">
            <a:solidFill>
              <a:schemeClr val="tx1"/>
            </a:solidFill>
            <a:prstDash val="solid"/>
            <a:round/>
            <a:headEnd type="none" w="med" len="med"/>
            <a:tailEnd type="none" w="med" len="med"/>
          </a:ln>
        </p:spPr>
        <p:txBody>
          <a:bodyPr wrap="square" lIns="91440" tIns="45720" rIns="91440" bIns="45720" anchor="t"/>
          <a:lstStyle/>
          <a:p>
            <a:pPr algn="r" rtl="1">
              <a:buSzTx/>
            </a:pPr>
            <a:endParaRPr lang="ar-SA" altLang="vi-VN">
              <a:latin typeface="Arial" panose="020B0604020202020204" pitchFamily="34" charset="0"/>
            </a:endParaRPr>
          </a:p>
        </p:txBody>
      </p:sp>
      <p:sp>
        <p:nvSpPr>
          <p:cNvPr id="2" name="Text Box 1"/>
          <p:cNvSpPr txBox="1"/>
          <p:nvPr/>
        </p:nvSpPr>
        <p:spPr>
          <a:xfrm>
            <a:off x="1964690" y="1104901"/>
            <a:ext cx="8722360" cy="2676525"/>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Câu </a:t>
            </a:r>
            <a:r>
              <a:rPr lang="vi-VN" altLang="en-US" sz="280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 Biện pháp nào dưới đây là thực hiện chính sách giải quyết việc làm?</a:t>
            </a:r>
          </a:p>
          <a:p>
            <a:r>
              <a:rPr lang="en-US" sz="2800">
                <a:latin typeface="Times New Roman" panose="02020603050405020304" pitchFamily="18" charset="0"/>
                <a:cs typeface="Times New Roman" panose="02020603050405020304" pitchFamily="18" charset="0"/>
              </a:rPr>
              <a:t>A. Mở rộng các hình tức trợ giúp người nghèo</a:t>
            </a:r>
          </a:p>
          <a:p>
            <a:r>
              <a:rPr lang="en-US" sz="2800">
                <a:latin typeface="Times New Roman" panose="02020603050405020304" pitchFamily="18" charset="0"/>
                <a:cs typeface="Times New Roman" panose="02020603050405020304" pitchFamily="18" charset="0"/>
              </a:rPr>
              <a:t>B. Mở rộng hệ thống trường lớp</a:t>
            </a:r>
          </a:p>
          <a:p>
            <a:r>
              <a:rPr lang="en-US" sz="2800">
                <a:latin typeface="Times New Roman" panose="02020603050405020304" pitchFamily="18" charset="0"/>
                <a:cs typeface="Times New Roman" panose="02020603050405020304" pitchFamily="18" charset="0"/>
              </a:rPr>
              <a:t>C. Bồi dưỡng đội ngũ cán bộ quản lí</a:t>
            </a:r>
          </a:p>
          <a:p>
            <a:r>
              <a:rPr lang="en-US" sz="2800">
                <a:latin typeface="Times New Roman" panose="02020603050405020304" pitchFamily="18" charset="0"/>
                <a:cs typeface="Times New Roman" panose="02020603050405020304" pitchFamily="18" charset="0"/>
              </a:rPr>
              <a:t>D. Nâng cao trình độ người lao động</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nvSpPr>
        <p:spPr>
          <a:xfrm>
            <a:off x="5064125" y="361951"/>
            <a:ext cx="2249488" cy="646113"/>
          </a:xfrm>
          <a:prstGeom prst="rect">
            <a:avLst/>
          </a:prstGeom>
          <a:noFill/>
          <a:ln w="9525">
            <a:noFill/>
          </a:ln>
        </p:spPr>
        <p:txBody>
          <a:bodyPr wrap="square" anchor="t">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p:cNvSpPr/>
          <p:nvPr/>
        </p:nvSpPr>
        <p:spPr>
          <a:xfrm>
            <a:off x="1885950" y="2427289"/>
            <a:ext cx="533400" cy="471487"/>
          </a:xfrm>
          <a:prstGeom prst="ellipse">
            <a:avLst/>
          </a:prstGeom>
          <a:solidFill>
            <a:srgbClr val="FF0000"/>
          </a:solidFill>
          <a:ln w="9525" cap="flat" cmpd="sng">
            <a:solidFill>
              <a:schemeClr val="tx1"/>
            </a:solidFill>
            <a:prstDash val="solid"/>
            <a:round/>
            <a:headEnd type="none" w="med" len="med"/>
            <a:tailEnd type="none" w="med" len="med"/>
          </a:ln>
        </p:spPr>
        <p:txBody>
          <a:bodyPr wrap="square" lIns="91440" tIns="45720" rIns="91440" bIns="45720" anchor="t"/>
          <a:lstStyle/>
          <a:p>
            <a:pPr algn="r" rtl="1">
              <a:buSzTx/>
            </a:pPr>
            <a:endParaRPr lang="ar-SA" altLang="vi-VN">
              <a:latin typeface="Arial" panose="020B0604020202020204" pitchFamily="34" charset="0"/>
            </a:endParaRPr>
          </a:p>
        </p:txBody>
      </p:sp>
      <p:sp>
        <p:nvSpPr>
          <p:cNvPr id="2" name="Text Box 1"/>
          <p:cNvSpPr txBox="1"/>
          <p:nvPr/>
        </p:nvSpPr>
        <p:spPr>
          <a:xfrm>
            <a:off x="1888490" y="1084580"/>
            <a:ext cx="8793480" cy="3107690"/>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Câu </a:t>
            </a:r>
            <a:r>
              <a:rPr lang="vi-VN" altLang="en-US" sz="2800">
                <a:latin typeface="Times New Roman" panose="02020603050405020304" pitchFamily="18" charset="0"/>
                <a:cs typeface="Times New Roman" panose="02020603050405020304" pitchFamily="18" charset="0"/>
              </a:rPr>
              <a:t>5</a:t>
            </a:r>
            <a:r>
              <a:rPr lang="en-US" sz="2800">
                <a:latin typeface="Times New Roman" panose="02020603050405020304" pitchFamily="18" charset="0"/>
                <a:cs typeface="Times New Roman" panose="02020603050405020304" pitchFamily="18" charset="0"/>
              </a:rPr>
              <a:t>: Biện pháp nào dưới đây được nhà nước ta vân dụng để giải quyết việc làm cho người lao động trong giai đoạn này ?</a:t>
            </a:r>
          </a:p>
          <a:p>
            <a:r>
              <a:rPr lang="en-US" sz="2800">
                <a:latin typeface="Times New Roman" panose="02020603050405020304" pitchFamily="18" charset="0"/>
                <a:cs typeface="Times New Roman" panose="02020603050405020304" pitchFamily="18" charset="0"/>
              </a:rPr>
              <a:t>A. Đẩy mạnh phong trào lập nghiệp của thanh niên</a:t>
            </a:r>
          </a:p>
          <a:p>
            <a:r>
              <a:rPr lang="en-US" sz="2800">
                <a:latin typeface="Times New Roman" panose="02020603050405020304" pitchFamily="18" charset="0"/>
                <a:cs typeface="Times New Roman" panose="02020603050405020304" pitchFamily="18" charset="0"/>
              </a:rPr>
              <a:t>B. Có chính sách sản xuất kinh doạnh tự do tuyệt đối</a:t>
            </a:r>
          </a:p>
          <a:p>
            <a:r>
              <a:rPr lang="en-US" sz="2800">
                <a:latin typeface="Times New Roman" panose="02020603050405020304" pitchFamily="18" charset="0"/>
                <a:cs typeface="Times New Roman" panose="02020603050405020304" pitchFamily="18" charset="0"/>
              </a:rPr>
              <a:t>C. Tăng thuế thu nhập cá nhân</a:t>
            </a:r>
          </a:p>
          <a:p>
            <a:r>
              <a:rPr lang="en-US" sz="2800">
                <a:latin typeface="Times New Roman" panose="02020603050405020304" pitchFamily="18" charset="0"/>
                <a:cs typeface="Times New Roman" panose="02020603050405020304" pitchFamily="18" charset="0"/>
              </a:rPr>
              <a:t>D. Kéo dài tuổi nghỉ hưu</a:t>
            </a:r>
          </a:p>
        </p:txBody>
      </p:sp>
    </p:spTree>
  </p:cSld>
  <p:clrMapOvr>
    <a:masterClrMapping/>
  </p:clrMapOvr>
  <p:transition advTm="516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nvSpPr>
        <p:spPr>
          <a:xfrm>
            <a:off x="5064125" y="361951"/>
            <a:ext cx="2249488" cy="646113"/>
          </a:xfrm>
          <a:prstGeom prst="rect">
            <a:avLst/>
          </a:prstGeom>
          <a:noFill/>
          <a:ln w="9525">
            <a:noFill/>
          </a:ln>
        </p:spPr>
        <p:txBody>
          <a:bodyPr wrap="square" anchor="t">
            <a:spAutoFit/>
          </a:bodyPr>
          <a:lstStyle/>
          <a:p>
            <a:pPr eaLnBrk="0" hangingPunct="0"/>
            <a:r>
              <a:rPr lang="vi-VN" altLang="en-US" sz="3600">
                <a:solidFill>
                  <a:srgbClr val="FF0000"/>
                </a:solidFill>
                <a:latin typeface="Times New Roman" panose="02020603050405020304" pitchFamily="18" charset="0"/>
              </a:rPr>
              <a:t>BÀI TẬP</a:t>
            </a:r>
          </a:p>
        </p:txBody>
      </p:sp>
      <p:sp>
        <p:nvSpPr>
          <p:cNvPr id="4" name="Oval 3"/>
          <p:cNvSpPr/>
          <p:nvPr/>
        </p:nvSpPr>
        <p:spPr>
          <a:xfrm>
            <a:off x="1885950" y="3189289"/>
            <a:ext cx="533400" cy="471487"/>
          </a:xfrm>
          <a:prstGeom prst="ellipse">
            <a:avLst/>
          </a:prstGeom>
          <a:solidFill>
            <a:srgbClr val="FF0000"/>
          </a:solidFill>
          <a:ln w="9525" cap="flat" cmpd="sng">
            <a:solidFill>
              <a:schemeClr val="tx1"/>
            </a:solidFill>
            <a:prstDash val="solid"/>
            <a:round/>
            <a:headEnd type="none" w="med" len="med"/>
            <a:tailEnd type="none" w="med" len="med"/>
          </a:ln>
        </p:spPr>
        <p:txBody>
          <a:bodyPr wrap="square" lIns="91440" tIns="45720" rIns="91440" bIns="45720" anchor="t"/>
          <a:lstStyle/>
          <a:p>
            <a:pPr algn="r" rtl="1">
              <a:buSzTx/>
            </a:pPr>
            <a:endParaRPr lang="ar-SA" altLang="vi-VN">
              <a:latin typeface="Arial" panose="020B0604020202020204" pitchFamily="34" charset="0"/>
            </a:endParaRPr>
          </a:p>
        </p:txBody>
      </p:sp>
      <p:sp>
        <p:nvSpPr>
          <p:cNvPr id="2" name="Text Box 1"/>
          <p:cNvSpPr txBox="1"/>
          <p:nvPr/>
        </p:nvSpPr>
        <p:spPr>
          <a:xfrm>
            <a:off x="1936750" y="1042671"/>
            <a:ext cx="8721090" cy="2676525"/>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Câu </a:t>
            </a:r>
            <a:r>
              <a:rPr lang="vi-VN" altLang="en-US" sz="2800">
                <a:latin typeface="Times New Roman" panose="02020603050405020304" pitchFamily="18" charset="0"/>
                <a:cs typeface="Times New Roman" panose="02020603050405020304" pitchFamily="18" charset="0"/>
              </a:rPr>
              <a:t>6</a:t>
            </a:r>
            <a:r>
              <a:rPr lang="en-US" sz="2800">
                <a:latin typeface="Times New Roman" panose="02020603050405020304" pitchFamily="18" charset="0"/>
                <a:cs typeface="Times New Roman" panose="02020603050405020304" pitchFamily="18" charset="0"/>
              </a:rPr>
              <a:t>:Một trong những mục tiêu của chính sách giải quyết việc làm ở nước ta là</a:t>
            </a:r>
          </a:p>
          <a:p>
            <a:r>
              <a:rPr lang="en-US" sz="2800">
                <a:latin typeface="Times New Roman" panose="02020603050405020304" pitchFamily="18" charset="0"/>
                <a:cs typeface="Times New Roman" panose="02020603050405020304" pitchFamily="18" charset="0"/>
              </a:rPr>
              <a:t>A. Thức đẩy phát triển sản xuất, dịch vụ</a:t>
            </a:r>
          </a:p>
          <a:p>
            <a:r>
              <a:rPr lang="en-US" sz="2800">
                <a:latin typeface="Times New Roman" panose="02020603050405020304" pitchFamily="18" charset="0"/>
                <a:cs typeface="Times New Roman" panose="02020603050405020304" pitchFamily="18" charset="0"/>
              </a:rPr>
              <a:t>B. Sử dụng có hiệu quả nguồn vốn</a:t>
            </a:r>
          </a:p>
          <a:p>
            <a:r>
              <a:rPr lang="en-US" sz="2800">
                <a:latin typeface="Times New Roman" panose="02020603050405020304" pitchFamily="18" charset="0"/>
                <a:cs typeface="Times New Roman" panose="02020603050405020304" pitchFamily="18" charset="0"/>
              </a:rPr>
              <a:t>C. Đẩy mạnh xuất khẩu lao động</a:t>
            </a:r>
          </a:p>
          <a:p>
            <a:r>
              <a:rPr lang="en-US" sz="2800">
                <a:latin typeface="Times New Roman" panose="02020603050405020304" pitchFamily="18" charset="0"/>
                <a:cs typeface="Times New Roman" panose="02020603050405020304" pitchFamily="18" charset="0"/>
              </a:rPr>
              <a:t>D. Phát triển nguồn nhân lực</a:t>
            </a:r>
          </a:p>
        </p:txBody>
      </p:sp>
    </p:spTree>
  </p:cSld>
  <p:clrMapOvr>
    <a:masterClrMapping/>
  </p:clrMapOvr>
  <p:transition advTm="51683"/>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p:cNvSpPr>
          <p:nvPr/>
        </p:nvSpPr>
        <p:spPr>
          <a:xfrm>
            <a:off x="2133600" y="2209800"/>
            <a:ext cx="8229600" cy="2590800"/>
          </a:xfrm>
          <a:prstGeom prst="rect">
            <a:avLst/>
          </a:prstGeom>
          <a:noFill/>
          <a:ln w="9525">
            <a:noFill/>
          </a:ln>
        </p:spPr>
        <p:txBody>
          <a:bodyPr wrap="square" lIns="91440" tIns="45720" rIns="91440" bIns="45720" anchor="t"/>
          <a:lstStyle/>
          <a:p>
            <a:pPr marL="342900" indent="-342900" eaLnBrk="0" hangingPunct="0">
              <a:spcBef>
                <a:spcPct val="20000"/>
              </a:spcBef>
              <a:buFont typeface="Wingdings" panose="05000000000000000000" pitchFamily="2" charset="2"/>
              <a:buChar char="ü"/>
            </a:pPr>
            <a:r>
              <a:rPr lang="en-US" altLang="vi-VN" sz="2800" dirty="0">
                <a:solidFill>
                  <a:srgbClr val="FF0000"/>
                </a:solidFill>
                <a:latin typeface="Calibri" panose="020F0502020204030204" charset="0"/>
              </a:rPr>
              <a:t>HS về nhà </a:t>
            </a:r>
            <a:r>
              <a:rPr lang="vi-VN" altLang="en-US" sz="2800" dirty="0">
                <a:solidFill>
                  <a:srgbClr val="FF0000"/>
                </a:solidFill>
                <a:latin typeface="Calibri" panose="020F0502020204030204" charset="0"/>
              </a:rPr>
              <a:t>học bài cũ</a:t>
            </a:r>
          </a:p>
          <a:p>
            <a:pPr marL="342900" indent="-342900" eaLnBrk="0" hangingPunct="0">
              <a:spcBef>
                <a:spcPct val="20000"/>
              </a:spcBef>
              <a:buFont typeface="Wingdings" panose="05000000000000000000" pitchFamily="2" charset="2"/>
              <a:buChar char="ü"/>
            </a:pPr>
            <a:r>
              <a:rPr lang="vi-VN" altLang="en-US" sz="2800" dirty="0">
                <a:solidFill>
                  <a:srgbClr val="FF0000"/>
                </a:solidFill>
                <a:latin typeface="Calibri" panose="020F0502020204030204" charset="0"/>
              </a:rPr>
              <a:t>Làm bài tập trong sgk</a:t>
            </a:r>
          </a:p>
          <a:p>
            <a:pPr marL="342900" indent="-342900" eaLnBrk="0" hangingPunct="0">
              <a:spcBef>
                <a:spcPct val="20000"/>
              </a:spcBef>
              <a:buFont typeface="Wingdings" panose="05000000000000000000" pitchFamily="2" charset="2"/>
              <a:buChar char="ü"/>
            </a:pPr>
            <a:r>
              <a:rPr lang="en-US" altLang="vi-VN" sz="2800" dirty="0">
                <a:solidFill>
                  <a:srgbClr val="FF0000"/>
                </a:solidFill>
                <a:latin typeface="Calibri" panose="020F0502020204030204" charset="0"/>
              </a:rPr>
              <a:t>Xem trước bài 1</a:t>
            </a:r>
            <a:r>
              <a:rPr lang="vi-VN" altLang="en-US" sz="2800" dirty="0">
                <a:solidFill>
                  <a:srgbClr val="FF0000"/>
                </a:solidFill>
                <a:latin typeface="Calibri" panose="020F0502020204030204" charset="0"/>
              </a:rPr>
              <a:t>2</a:t>
            </a:r>
          </a:p>
        </p:txBody>
      </p:sp>
      <p:sp>
        <p:nvSpPr>
          <p:cNvPr id="38914" name="Rectangle 6"/>
          <p:cNvSpPr/>
          <p:nvPr/>
        </p:nvSpPr>
        <p:spPr>
          <a:xfrm>
            <a:off x="4625975" y="660400"/>
            <a:ext cx="2743200" cy="712788"/>
          </a:xfrm>
          <a:prstGeom prst="rect">
            <a:avLst/>
          </a:prstGeom>
          <a:gradFill rotWithShape="1">
            <a:gsLst>
              <a:gs pos="0">
                <a:srgbClr val="FFCCFF"/>
              </a:gs>
              <a:gs pos="50000">
                <a:schemeClr val="bg1"/>
              </a:gs>
              <a:gs pos="100000">
                <a:srgbClr val="FFCCFF"/>
              </a:gs>
            </a:gsLst>
            <a:lin ang="5400000" scaled="1"/>
            <a:tileRect/>
          </a:gradFill>
          <a:ln w="57150" cap="flat" cmpd="sng">
            <a:solidFill>
              <a:schemeClr val="tx2"/>
            </a:solidFill>
            <a:prstDash val="solid"/>
            <a:miter/>
            <a:headEnd type="none" w="med" len="med"/>
            <a:tailEnd type="none" w="med" len="med"/>
          </a:ln>
        </p:spPr>
        <p:txBody>
          <a:bodyPr anchor="ctr"/>
          <a:lstStyle/>
          <a:p>
            <a:pPr algn="ctr" eaLnBrk="0" hangingPunct="0"/>
            <a:r>
              <a:rPr lang="en-US" altLang="vi-VN" sz="3600" dirty="0">
                <a:solidFill>
                  <a:srgbClr val="0000FF"/>
                </a:solidFill>
                <a:latin typeface="Times New Roman" panose="02020603050405020304" pitchFamily="18" charset="0"/>
              </a:rPr>
              <a:t>DẶN DÒ</a:t>
            </a:r>
          </a:p>
        </p:txBody>
      </p:sp>
    </p:spTree>
  </p:cSld>
  <p:clrMapOvr>
    <a:masterClrMapping/>
  </p:clrMapOvr>
  <p:transition advTm="228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5075"/>
                                        </p:tgtEl>
                                        <p:attrNameLst>
                                          <p:attrName>style.visibility</p:attrName>
                                        </p:attrNameLst>
                                      </p:cBhvr>
                                      <p:to>
                                        <p:strVal val="visible"/>
                                      </p:to>
                                    </p:set>
                                    <p:animEffect transition="in" filter="checkerboard(across)">
                                      <p:cBhvr>
                                        <p:cTn id="7" dur="500"/>
                                        <p:tgtEl>
                                          <p:spTgt spid="515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title"/>
          </p:nvPr>
        </p:nvSpPr>
        <p:spPr>
          <a:xfrm>
            <a:off x="3733800" y="1138238"/>
            <a:ext cx="4800600" cy="461962"/>
          </a:xfrm>
        </p:spPr>
        <p:txBody>
          <a:bodyPr vert="horz" wrap="square" lIns="91440" tIns="45720" rIns="91440" bIns="45720" rtlCol="0" anchor="ctr">
            <a:normAutofit fontScale="90000"/>
          </a:bodyPr>
          <a:lstStyle/>
          <a:p>
            <a:pPr eaLnBrk="1" hangingPunct="1"/>
            <a:r>
              <a:rPr lang="en-US" altLang="vi-VN" sz="3200" b="1" dirty="0">
                <a:solidFill>
                  <a:srgbClr val="CC0099"/>
                </a:solidFill>
              </a:rPr>
              <a:t>NỘI DUNG BÀI HỌC</a:t>
            </a:r>
          </a:p>
        </p:txBody>
      </p:sp>
      <p:sp>
        <p:nvSpPr>
          <p:cNvPr id="3080" name="Rectangle 8"/>
          <p:cNvSpPr/>
          <p:nvPr/>
        </p:nvSpPr>
        <p:spPr>
          <a:xfrm>
            <a:off x="1676400" y="1676401"/>
            <a:ext cx="7162800" cy="4619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buNone/>
            </a:pPr>
            <a:r>
              <a:rPr lang="en-US" altLang="vi-VN" sz="2400" b="1" dirty="0"/>
              <a:t>1. Chính sách dân số</a:t>
            </a:r>
            <a:endParaRPr lang="en-US" altLang="vi-VN" sz="2400" b="1" dirty="0">
              <a:solidFill>
                <a:schemeClr val="tx2"/>
              </a:solidFill>
            </a:endParaRPr>
          </a:p>
        </p:txBody>
      </p:sp>
      <p:sp>
        <p:nvSpPr>
          <p:cNvPr id="5125" name="TextBox 1"/>
          <p:cNvSpPr txBox="1"/>
          <p:nvPr/>
        </p:nvSpPr>
        <p:spPr>
          <a:xfrm>
            <a:off x="1676400" y="2203451"/>
            <a:ext cx="8001000" cy="4619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400" b="1" dirty="0"/>
              <a:t>2. Chính sách giải quyết việc làm</a:t>
            </a:r>
            <a:endParaRPr lang="vi-VN" altLang="vi-VN" sz="2400" b="1" dirty="0"/>
          </a:p>
        </p:txBody>
      </p:sp>
      <p:sp>
        <p:nvSpPr>
          <p:cNvPr id="2" name="TextBox 3"/>
          <p:cNvSpPr txBox="1"/>
          <p:nvPr/>
        </p:nvSpPr>
        <p:spPr>
          <a:xfrm>
            <a:off x="1676400" y="6350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11" name="TextBox 1"/>
          <p:cNvSpPr txBox="1"/>
          <p:nvPr/>
        </p:nvSpPr>
        <p:spPr>
          <a:xfrm>
            <a:off x="1700214" y="2751138"/>
            <a:ext cx="8891587" cy="830262"/>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en-US" altLang="vi-VN" sz="2400" b="1" dirty="0"/>
              <a:t>3. Trách nhiệm của công dân đối với chính sách dân số và giải quyết việc làm</a:t>
            </a:r>
            <a:endParaRPr lang="vi-VN" altLang="vi-V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circle(in)">
                                      <p:cBhvr>
                                        <p:cTn id="12" dur="20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512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1679575" y="838201"/>
            <a:ext cx="7162800" cy="52387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buNone/>
            </a:pPr>
            <a:r>
              <a:rPr lang="en-US" altLang="vi-VN" sz="2800" b="1" dirty="0"/>
              <a:t>1. Chính sách dân số</a:t>
            </a:r>
            <a:endParaRPr lang="en-US" altLang="vi-VN" sz="2800" b="1" dirty="0">
              <a:solidFill>
                <a:schemeClr val="tx2"/>
              </a:solidFill>
            </a:endParaRPr>
          </a:p>
        </p:txBody>
      </p:sp>
      <p:sp>
        <p:nvSpPr>
          <p:cNvPr id="5126" name="TextBox 2"/>
          <p:cNvSpPr txBox="1"/>
          <p:nvPr/>
        </p:nvSpPr>
        <p:spPr>
          <a:xfrm>
            <a:off x="1828800" y="1371601"/>
            <a:ext cx="6934200" cy="49212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600" b="1" dirty="0"/>
              <a:t>a. Tình hình dân số nước ta ( giảm tải )</a:t>
            </a:r>
          </a:p>
        </p:txBody>
      </p:sp>
      <p:sp>
        <p:nvSpPr>
          <p:cNvPr id="6148" name="TextBox 3"/>
          <p:cNvSpPr txBox="1"/>
          <p:nvPr/>
        </p:nvSpPr>
        <p:spPr>
          <a:xfrm>
            <a:off x="1676400" y="36514"/>
            <a:ext cx="8686800" cy="954087"/>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6149" name="TextBox 12"/>
          <p:cNvSpPr txBox="1"/>
          <p:nvPr/>
        </p:nvSpPr>
        <p:spPr>
          <a:xfrm>
            <a:off x="1524000" y="1828800"/>
            <a:ext cx="9144000" cy="1131848"/>
          </a:xfrm>
          <a:prstGeom prst="rect">
            <a:avLst/>
          </a:prstGeom>
          <a:noFill/>
          <a:ln w="9525" cap="flat" cmpd="sng">
            <a:noFill/>
            <a:prstDash val="solid"/>
            <a:miter/>
            <a:headEnd type="none" w="med" len="med"/>
            <a:tailEnd type="none" w="med" len="med"/>
          </a:ln>
        </p:spPr>
        <p:txBody>
          <a:bodyPr>
            <a:spAutoFit/>
          </a:bodyPr>
          <a:lstStyle/>
          <a:p>
            <a:pPr algn="l">
              <a:lnSpc>
                <a:spcPct val="150000"/>
              </a:lnSpc>
            </a:pPr>
            <a:r>
              <a:rPr lang="vi-VN" altLang="x-none" sz="2400" dirty="0">
                <a:solidFill>
                  <a:srgbClr val="00B050"/>
                </a:solidFill>
                <a:latin typeface="Arial" panose="020B0604020202020204" pitchFamily="34" charset="0"/>
              </a:rPr>
              <a:t>- Dân số Việt Nam là 95.579.370 người vào ngày 15/03/2018 theo số liệu từ Liên Hợp Quốc. </a:t>
            </a:r>
          </a:p>
        </p:txBody>
      </p:sp>
      <p:sp>
        <p:nvSpPr>
          <p:cNvPr id="2" name="TextBox 12"/>
          <p:cNvSpPr txBox="1"/>
          <p:nvPr/>
        </p:nvSpPr>
        <p:spPr>
          <a:xfrm>
            <a:off x="1524000" y="2971800"/>
            <a:ext cx="9144000" cy="577850"/>
          </a:xfrm>
          <a:prstGeom prst="rect">
            <a:avLst/>
          </a:prstGeom>
          <a:noFill/>
          <a:ln w="9525" cap="flat" cmpd="sng">
            <a:noFill/>
            <a:prstDash val="solid"/>
            <a:miter/>
            <a:headEnd type="none" w="med" len="med"/>
            <a:tailEnd type="none" w="med" len="med"/>
          </a:ln>
        </p:spPr>
        <p:txBody>
          <a:bodyPr>
            <a:spAutoFit/>
          </a:bodyPr>
          <a:lstStyle/>
          <a:p>
            <a:pPr algn="l">
              <a:lnSpc>
                <a:spcPct val="150000"/>
              </a:lnSpc>
            </a:pPr>
            <a:r>
              <a:rPr lang="vi-VN" altLang="x-none" sz="2400" dirty="0">
                <a:solidFill>
                  <a:srgbClr val="00B050"/>
                </a:solidFill>
                <a:latin typeface="Arial" panose="020B0604020202020204" pitchFamily="34" charset="0"/>
              </a:rPr>
              <a:t>- Dân số Việt Nam hiện chiếm 1,27% dân số thế giới. </a:t>
            </a:r>
          </a:p>
        </p:txBody>
      </p:sp>
      <p:sp>
        <p:nvSpPr>
          <p:cNvPr id="4" name="TextBox 12"/>
          <p:cNvSpPr txBox="1"/>
          <p:nvPr/>
        </p:nvSpPr>
        <p:spPr>
          <a:xfrm>
            <a:off x="1522730" y="3512185"/>
            <a:ext cx="9144000" cy="577850"/>
          </a:xfrm>
          <a:prstGeom prst="rect">
            <a:avLst/>
          </a:prstGeom>
          <a:noFill/>
          <a:ln w="9525" cap="flat" cmpd="sng">
            <a:noFill/>
            <a:prstDash val="solid"/>
            <a:miter/>
            <a:headEnd type="none" w="med" len="med"/>
            <a:tailEnd type="none" w="med" len="med"/>
          </a:ln>
        </p:spPr>
        <p:txBody>
          <a:bodyPr>
            <a:spAutoFit/>
          </a:bodyPr>
          <a:lstStyle/>
          <a:p>
            <a:pPr algn="l">
              <a:lnSpc>
                <a:spcPct val="150000"/>
              </a:lnSpc>
            </a:pPr>
            <a:r>
              <a:rPr lang="vi-VN" altLang="x-none" sz="2400" dirty="0">
                <a:solidFill>
                  <a:srgbClr val="00B050"/>
                </a:solidFill>
                <a:latin typeface="Arial" panose="020B0604020202020204" pitchFamily="34" charset="0"/>
              </a:rPr>
              <a:t>- Việt Nam đang đứng thứ 14 t/rên thế giới. </a:t>
            </a:r>
          </a:p>
        </p:txBody>
      </p:sp>
      <p:sp>
        <p:nvSpPr>
          <p:cNvPr id="5" name="TextBox 12"/>
          <p:cNvSpPr txBox="1"/>
          <p:nvPr/>
        </p:nvSpPr>
        <p:spPr>
          <a:xfrm>
            <a:off x="1524000" y="4114800"/>
            <a:ext cx="9144000" cy="1685846"/>
          </a:xfrm>
          <a:prstGeom prst="rect">
            <a:avLst/>
          </a:prstGeom>
          <a:noFill/>
          <a:ln w="9525" cap="flat" cmpd="sng">
            <a:noFill/>
            <a:prstDash val="solid"/>
            <a:miter/>
            <a:headEnd type="none" w="med" len="med"/>
            <a:tailEnd type="none" w="med" len="med"/>
          </a:ln>
        </p:spPr>
        <p:txBody>
          <a:bodyPr>
            <a:spAutoFit/>
          </a:bodyPr>
          <a:lstStyle/>
          <a:p>
            <a:pPr algn="l">
              <a:lnSpc>
                <a:spcPct val="150000"/>
              </a:lnSpc>
            </a:pPr>
            <a:r>
              <a:rPr lang="vi-VN" altLang="x-none" sz="2400" dirty="0">
                <a:solidFill>
                  <a:srgbClr val="00B050"/>
                </a:solidFill>
                <a:latin typeface="Arial" panose="020B0604020202020204" pitchFamily="34" charset="0"/>
              </a:rPr>
              <a:t>- Mật độ dân số của Việt Nam là 308 người/km2. Với tổng diện tích là 310.060 km2. 34,70% dân số sống ở thành thị (33.287.512 người vào năm 2016).</a:t>
            </a:r>
          </a:p>
        </p:txBody>
      </p:sp>
      <p:sp>
        <p:nvSpPr>
          <p:cNvPr id="6" name="TextBox 12"/>
          <p:cNvSpPr txBox="1"/>
          <p:nvPr/>
        </p:nvSpPr>
        <p:spPr>
          <a:xfrm>
            <a:off x="1524000" y="5867400"/>
            <a:ext cx="9144000" cy="577850"/>
          </a:xfrm>
          <a:prstGeom prst="rect">
            <a:avLst/>
          </a:prstGeom>
          <a:noFill/>
          <a:ln w="9525" cap="flat" cmpd="sng">
            <a:noFill/>
            <a:prstDash val="solid"/>
            <a:miter/>
            <a:headEnd type="none" w="med" len="med"/>
            <a:tailEnd type="none" w="med" len="med"/>
          </a:ln>
        </p:spPr>
        <p:txBody>
          <a:bodyPr>
            <a:spAutoFit/>
          </a:bodyPr>
          <a:lstStyle/>
          <a:p>
            <a:pPr algn="l">
              <a:lnSpc>
                <a:spcPct val="150000"/>
              </a:lnSpc>
            </a:pPr>
            <a:r>
              <a:rPr lang="vi-VN" altLang="x-none" sz="2400" dirty="0">
                <a:solidFill>
                  <a:srgbClr val="00B050"/>
                </a:solidFill>
                <a:latin typeface="Arial" panose="020B0604020202020204" pitchFamily="34" charset="0"/>
              </a:rPr>
              <a:t> - Độ tuổi trung bình ở Việt Nam là 31 tuổi.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circle(in)">
                                      <p:cBhvr>
                                        <p:cTn id="12" dur="20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box(in)">
                                      <p:cBhvr>
                                        <p:cTn id="17" dur="20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5126" grpId="0"/>
      <p:bldP spid="6149" grpId="0"/>
      <p:bldP spid="6149" grpId="1"/>
      <p:bldP spid="2" grpId="0"/>
      <p:bldP spid="2" grpId="1"/>
      <p:bldP spid="4" grpId="0"/>
      <p:bldP spid="4" grpId="1"/>
      <p:bldP spid="5" grpId="0"/>
      <p:bldP spid="5"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p:nvPr/>
        </p:nvSpPr>
        <p:spPr>
          <a:xfrm>
            <a:off x="3733800" y="3084513"/>
            <a:ext cx="6629400" cy="523220"/>
          </a:xfrm>
          <a:prstGeom prst="rect">
            <a:avLst/>
          </a:prstGeom>
          <a:solidFill>
            <a:schemeClr val="bg1"/>
          </a:solidFill>
          <a:ln w="57150" cap="flat" cmpd="thinThick">
            <a:solidFill>
              <a:srgbClr val="0000FF"/>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just" rtl="0" eaLnBrk="1" hangingPunct="1">
              <a:spcBef>
                <a:spcPct val="50000"/>
              </a:spcBef>
              <a:buNone/>
            </a:pPr>
            <a:r>
              <a:rPr lang="en-US" altLang="vi-VN" sz="2800" b="1" dirty="0">
                <a:solidFill>
                  <a:srgbClr val="0000FF"/>
                </a:solidFill>
                <a:latin typeface="Times New Roman" panose="02020603050405020304" pitchFamily="18" charset="0"/>
              </a:rPr>
              <a:t>Quy mô dân số lớn, tốc độ tăng nhanh.</a:t>
            </a:r>
          </a:p>
        </p:txBody>
      </p:sp>
      <p:sp>
        <p:nvSpPr>
          <p:cNvPr id="5130" name="Line 10"/>
          <p:cNvSpPr/>
          <p:nvPr/>
        </p:nvSpPr>
        <p:spPr>
          <a:xfrm flipV="1">
            <a:off x="3124200" y="3389313"/>
            <a:ext cx="533400" cy="1447800"/>
          </a:xfrm>
          <a:prstGeom prst="line">
            <a:avLst/>
          </a:prstGeom>
          <a:ln w="38100" cap="flat" cmpd="dbl">
            <a:solidFill>
              <a:srgbClr val="0000FF"/>
            </a:solidFill>
            <a:prstDash val="solid"/>
            <a:headEnd type="none" w="med" len="med"/>
            <a:tailEnd type="triangle" w="med" len="med"/>
          </a:ln>
        </p:spPr>
      </p:sp>
      <p:sp>
        <p:nvSpPr>
          <p:cNvPr id="5131" name="Line 11"/>
          <p:cNvSpPr/>
          <p:nvPr/>
        </p:nvSpPr>
        <p:spPr>
          <a:xfrm flipV="1">
            <a:off x="3124200" y="4075113"/>
            <a:ext cx="533400" cy="762000"/>
          </a:xfrm>
          <a:prstGeom prst="line">
            <a:avLst/>
          </a:prstGeom>
          <a:ln w="38100" cap="flat" cmpd="dbl">
            <a:solidFill>
              <a:srgbClr val="0000FF"/>
            </a:solidFill>
            <a:prstDash val="solid"/>
            <a:headEnd type="none" w="med" len="med"/>
            <a:tailEnd type="triangle" w="med" len="med"/>
          </a:ln>
        </p:spPr>
      </p:sp>
      <p:sp>
        <p:nvSpPr>
          <p:cNvPr id="5132" name="Line 12"/>
          <p:cNvSpPr/>
          <p:nvPr/>
        </p:nvSpPr>
        <p:spPr>
          <a:xfrm>
            <a:off x="3124200" y="4837113"/>
            <a:ext cx="533400" cy="0"/>
          </a:xfrm>
          <a:prstGeom prst="line">
            <a:avLst/>
          </a:prstGeom>
          <a:ln w="38100" cap="flat" cmpd="dbl">
            <a:solidFill>
              <a:srgbClr val="0000FF"/>
            </a:solidFill>
            <a:prstDash val="solid"/>
            <a:headEnd type="none" w="med" len="med"/>
            <a:tailEnd type="triangle" w="med" len="med"/>
          </a:ln>
        </p:spPr>
      </p:sp>
      <p:sp>
        <p:nvSpPr>
          <p:cNvPr id="5133" name="Line 13"/>
          <p:cNvSpPr/>
          <p:nvPr/>
        </p:nvSpPr>
        <p:spPr>
          <a:xfrm>
            <a:off x="3124200" y="4837113"/>
            <a:ext cx="533400" cy="762000"/>
          </a:xfrm>
          <a:prstGeom prst="line">
            <a:avLst/>
          </a:prstGeom>
          <a:ln w="38100" cap="flat" cmpd="dbl">
            <a:solidFill>
              <a:srgbClr val="0000FF"/>
            </a:solidFill>
            <a:prstDash val="solid"/>
            <a:headEnd type="none" w="med" len="med"/>
            <a:tailEnd type="triangle" w="med" len="med"/>
          </a:ln>
        </p:spPr>
      </p:sp>
      <p:sp>
        <p:nvSpPr>
          <p:cNvPr id="5134" name="Line 14"/>
          <p:cNvSpPr/>
          <p:nvPr/>
        </p:nvSpPr>
        <p:spPr>
          <a:xfrm>
            <a:off x="3103563" y="4837113"/>
            <a:ext cx="533400" cy="1524000"/>
          </a:xfrm>
          <a:prstGeom prst="line">
            <a:avLst/>
          </a:prstGeom>
          <a:ln w="38100" cap="flat" cmpd="dbl">
            <a:solidFill>
              <a:srgbClr val="0000FF"/>
            </a:solidFill>
            <a:prstDash val="solid"/>
            <a:headEnd type="none" w="med" len="med"/>
            <a:tailEnd type="triangle" w="med" len="med"/>
          </a:ln>
        </p:spPr>
      </p:sp>
      <p:sp>
        <p:nvSpPr>
          <p:cNvPr id="5137" name="Text Box 17"/>
          <p:cNvSpPr txBox="1"/>
          <p:nvPr/>
        </p:nvSpPr>
        <p:spPr>
          <a:xfrm>
            <a:off x="2057400" y="1828800"/>
            <a:ext cx="8534400" cy="10668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b="1" dirty="0">
                <a:solidFill>
                  <a:srgbClr val="0000FF"/>
                </a:solidFill>
                <a:latin typeface="Times New Roman" panose="02020603050405020304" pitchFamily="18" charset="0"/>
              </a:rPr>
              <a:t>* Hiện nay tình hình dân số nước ta vẫn đang đứng trước những thách thức lớn.</a:t>
            </a:r>
          </a:p>
        </p:txBody>
      </p:sp>
      <p:sp>
        <p:nvSpPr>
          <p:cNvPr id="7177" name="Rectangle 18"/>
          <p:cNvSpPr/>
          <p:nvPr/>
        </p:nvSpPr>
        <p:spPr>
          <a:xfrm>
            <a:off x="3733800" y="3922713"/>
            <a:ext cx="273050" cy="519112"/>
          </a:xfrm>
          <a:prstGeom prst="rect">
            <a:avLst/>
          </a:prstGeom>
          <a:noFill/>
          <a:ln w="9525">
            <a:noFill/>
          </a:ln>
        </p:spPr>
        <p:txBody>
          <a:bodyPr wrap="none">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800" b="1" dirty="0">
                <a:solidFill>
                  <a:srgbClr val="0000FF"/>
                </a:solidFill>
                <a:latin typeface="Times New Roman" panose="02020603050405020304" pitchFamily="18" charset="0"/>
              </a:rPr>
              <a:t>.</a:t>
            </a:r>
          </a:p>
        </p:txBody>
      </p:sp>
      <p:sp>
        <p:nvSpPr>
          <p:cNvPr id="7178" name="Text Box 24"/>
          <p:cNvSpPr txBox="1"/>
          <p:nvPr/>
        </p:nvSpPr>
        <p:spPr>
          <a:xfrm>
            <a:off x="3962401" y="6719888"/>
            <a:ext cx="5578475" cy="366712"/>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endParaRPr lang="vi-VN" altLang="vi-VN" sz="1800" b="1" dirty="0">
              <a:latin typeface="Times New Roman" panose="02020603050405020304" pitchFamily="18" charset="0"/>
            </a:endParaRPr>
          </a:p>
        </p:txBody>
      </p:sp>
      <p:sp>
        <p:nvSpPr>
          <p:cNvPr id="5145" name="Rectangle 25"/>
          <p:cNvSpPr/>
          <p:nvPr/>
        </p:nvSpPr>
        <p:spPr>
          <a:xfrm>
            <a:off x="3733800" y="6208713"/>
            <a:ext cx="6629400" cy="609600"/>
          </a:xfrm>
          <a:prstGeom prst="rect">
            <a:avLst/>
          </a:prstGeom>
          <a:solidFill>
            <a:schemeClr val="bg1"/>
          </a:solidFill>
          <a:ln w="57150" cap="flat" cmpd="thinThick">
            <a:solidFill>
              <a:srgbClr val="0000FF"/>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00FF"/>
                </a:solidFill>
                <a:latin typeface="Times New Roman" panose="02020603050405020304" pitchFamily="18" charset="0"/>
              </a:rPr>
              <a:t>Phân bố chưa hợp lý</a:t>
            </a:r>
          </a:p>
        </p:txBody>
      </p:sp>
      <p:sp>
        <p:nvSpPr>
          <p:cNvPr id="5149" name="Oval 29"/>
          <p:cNvSpPr/>
          <p:nvPr/>
        </p:nvSpPr>
        <p:spPr>
          <a:xfrm>
            <a:off x="1828800" y="3160713"/>
            <a:ext cx="1295400" cy="3352800"/>
          </a:xfrm>
          <a:prstGeom prst="ellipse">
            <a:avLst/>
          </a:prstGeom>
          <a:solidFill>
            <a:schemeClr val="bg1"/>
          </a:solidFill>
          <a:ln w="57150" cap="flat" cmpd="thinThick">
            <a:solidFill>
              <a:srgbClr val="0000FF"/>
            </a:solidFill>
            <a:prstDash val="solid"/>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endParaRPr lang="en-US" altLang="vi-VN" b="1" dirty="0">
              <a:solidFill>
                <a:srgbClr val="0000FF"/>
              </a:solidFill>
              <a:latin typeface="Times New Roman" panose="02020603050405020304" pitchFamily="18" charset="0"/>
            </a:endParaRPr>
          </a:p>
          <a:p>
            <a:pPr marL="0" indent="0" algn="ctr" rtl="0" eaLnBrk="1" hangingPunct="1">
              <a:spcBef>
                <a:spcPct val="50000"/>
              </a:spcBef>
              <a:buNone/>
            </a:pPr>
            <a:r>
              <a:rPr lang="en-US" altLang="vi-VN" b="1" dirty="0">
                <a:solidFill>
                  <a:srgbClr val="0000FF"/>
                </a:solidFill>
                <a:latin typeface="Times New Roman" panose="02020603050405020304" pitchFamily="18" charset="0"/>
              </a:rPr>
              <a:t>Tình</a:t>
            </a:r>
          </a:p>
          <a:p>
            <a:pPr marL="0" indent="0" algn="ctr" rtl="0" eaLnBrk="1" hangingPunct="1">
              <a:spcBef>
                <a:spcPct val="50000"/>
              </a:spcBef>
              <a:buNone/>
            </a:pPr>
            <a:r>
              <a:rPr lang="en-US" altLang="vi-VN" b="1" dirty="0">
                <a:solidFill>
                  <a:srgbClr val="0000FF"/>
                </a:solidFill>
                <a:latin typeface="Times New Roman" panose="02020603050405020304" pitchFamily="18" charset="0"/>
              </a:rPr>
              <a:t> hình</a:t>
            </a:r>
          </a:p>
          <a:p>
            <a:pPr marL="0" indent="0" algn="ctr" rtl="0" eaLnBrk="1" hangingPunct="1">
              <a:spcBef>
                <a:spcPct val="50000"/>
              </a:spcBef>
              <a:buNone/>
            </a:pPr>
            <a:r>
              <a:rPr lang="en-US" altLang="vi-VN" b="1" dirty="0">
                <a:solidFill>
                  <a:srgbClr val="0000FF"/>
                </a:solidFill>
                <a:latin typeface="Times New Roman" panose="02020603050405020304" pitchFamily="18" charset="0"/>
              </a:rPr>
              <a:t> dân </a:t>
            </a:r>
          </a:p>
          <a:p>
            <a:pPr marL="0" indent="0" algn="ctr" rtl="0" eaLnBrk="1" hangingPunct="1">
              <a:spcBef>
                <a:spcPct val="50000"/>
              </a:spcBef>
              <a:buNone/>
            </a:pPr>
            <a:r>
              <a:rPr lang="en-US" altLang="vi-VN" b="1" dirty="0">
                <a:solidFill>
                  <a:srgbClr val="0000FF"/>
                </a:solidFill>
                <a:latin typeface="Times New Roman" panose="02020603050405020304" pitchFamily="18" charset="0"/>
              </a:rPr>
              <a:t>số </a:t>
            </a:r>
            <a:endParaRPr lang="en-US" altLang="vi-VN" b="1" dirty="0">
              <a:latin typeface="Times New Roman" panose="02020603050405020304" pitchFamily="18" charset="0"/>
            </a:endParaRPr>
          </a:p>
          <a:p>
            <a:pPr marL="0" indent="0" algn="ctr" rtl="0" eaLnBrk="1" hangingPunct="1">
              <a:spcBef>
                <a:spcPct val="0"/>
              </a:spcBef>
              <a:buNone/>
            </a:pPr>
            <a:endParaRPr lang="en-US" altLang="vi-VN" b="1" dirty="0">
              <a:latin typeface="Times New Roman" panose="02020603050405020304" pitchFamily="18" charset="0"/>
            </a:endParaRPr>
          </a:p>
        </p:txBody>
      </p:sp>
      <p:sp>
        <p:nvSpPr>
          <p:cNvPr id="5150" name="AutoShape 30"/>
          <p:cNvSpPr/>
          <p:nvPr/>
        </p:nvSpPr>
        <p:spPr>
          <a:xfrm>
            <a:off x="3505200" y="3236913"/>
            <a:ext cx="5181600" cy="1981200"/>
          </a:xfrm>
          <a:prstGeom prst="cloudCallout">
            <a:avLst>
              <a:gd name="adj1" fmla="val -36764"/>
              <a:gd name="adj2" fmla="val 116185"/>
            </a:avLst>
          </a:prstGeom>
          <a:solidFill>
            <a:schemeClr val="bg1"/>
          </a:solidFill>
          <a:ln w="9525" cap="flat" cmpd="sng">
            <a:solidFill>
              <a:schemeClr val="tx1"/>
            </a:solidFill>
            <a:prstDash val="solid"/>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b="1" dirty="0">
                <a:solidFill>
                  <a:srgbClr val="FF0000"/>
                </a:solidFill>
                <a:latin typeface="Times New Roman" panose="02020603050405020304" pitchFamily="18" charset="0"/>
              </a:rPr>
              <a:t>Đó là những thách thức nào?</a:t>
            </a:r>
          </a:p>
          <a:p>
            <a:pPr marL="0" indent="0" algn="ctr" rtl="0" eaLnBrk="1" hangingPunct="1">
              <a:spcBef>
                <a:spcPct val="0"/>
              </a:spcBef>
              <a:buNone/>
            </a:pPr>
            <a:endParaRPr lang="en-US" altLang="vi-VN" b="1" dirty="0">
              <a:latin typeface="Times New Roman" panose="02020603050405020304" pitchFamily="18" charset="0"/>
            </a:endParaRPr>
          </a:p>
        </p:txBody>
      </p:sp>
      <p:sp>
        <p:nvSpPr>
          <p:cNvPr id="5151" name="Rectangle 31"/>
          <p:cNvSpPr/>
          <p:nvPr/>
        </p:nvSpPr>
        <p:spPr>
          <a:xfrm>
            <a:off x="3733800" y="3846513"/>
            <a:ext cx="6629400" cy="685800"/>
          </a:xfrm>
          <a:prstGeom prst="rect">
            <a:avLst/>
          </a:prstGeom>
          <a:solidFill>
            <a:schemeClr val="bg1"/>
          </a:solidFill>
          <a:ln w="38100" cap="flat" cmpd="dbl">
            <a:solidFill>
              <a:srgbClr val="0000FF"/>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00FF"/>
                </a:solidFill>
                <a:latin typeface="Times New Roman" panose="02020603050405020304" pitchFamily="18" charset="0"/>
              </a:rPr>
              <a:t>Kết quả giảm sinh chưa thật vững chắc</a:t>
            </a:r>
          </a:p>
        </p:txBody>
      </p:sp>
      <p:sp>
        <p:nvSpPr>
          <p:cNvPr id="5153" name="Rectangle 33"/>
          <p:cNvSpPr/>
          <p:nvPr/>
        </p:nvSpPr>
        <p:spPr>
          <a:xfrm>
            <a:off x="3733800" y="4684713"/>
            <a:ext cx="6629400" cy="609600"/>
          </a:xfrm>
          <a:prstGeom prst="rect">
            <a:avLst/>
          </a:prstGeom>
          <a:solidFill>
            <a:schemeClr val="bg1"/>
          </a:solidFill>
          <a:ln w="38100" cap="flat" cmpd="dbl">
            <a:solidFill>
              <a:srgbClr val="0000FF"/>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00FF"/>
                </a:solidFill>
                <a:latin typeface="Times New Roman" panose="02020603050405020304" pitchFamily="18" charset="0"/>
              </a:rPr>
              <a:t>Chất lượng dân số thấp</a:t>
            </a:r>
          </a:p>
        </p:txBody>
      </p:sp>
      <p:sp>
        <p:nvSpPr>
          <p:cNvPr id="5154" name="Rectangle 34"/>
          <p:cNvSpPr/>
          <p:nvPr/>
        </p:nvSpPr>
        <p:spPr>
          <a:xfrm>
            <a:off x="3733800" y="5370513"/>
            <a:ext cx="6629400" cy="685800"/>
          </a:xfrm>
          <a:prstGeom prst="rect">
            <a:avLst/>
          </a:prstGeom>
          <a:solidFill>
            <a:schemeClr val="bg1"/>
          </a:solidFill>
          <a:ln w="38100" cap="flat" cmpd="dbl">
            <a:solidFill>
              <a:srgbClr val="0000FF"/>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00FF"/>
                </a:solidFill>
                <a:latin typeface="Times New Roman" panose="02020603050405020304" pitchFamily="18" charset="0"/>
              </a:rPr>
              <a:t>Mật độ dân số cao</a:t>
            </a:r>
          </a:p>
        </p:txBody>
      </p:sp>
      <p:sp>
        <p:nvSpPr>
          <p:cNvPr id="24" name="Rectangle 8"/>
          <p:cNvSpPr/>
          <p:nvPr/>
        </p:nvSpPr>
        <p:spPr>
          <a:xfrm>
            <a:off x="1679575" y="838201"/>
            <a:ext cx="7162800" cy="52387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buNone/>
            </a:pPr>
            <a:r>
              <a:rPr lang="en-US" altLang="vi-VN" sz="2800" b="1" dirty="0"/>
              <a:t>1. Chính sách dân số</a:t>
            </a:r>
            <a:endParaRPr lang="en-US" altLang="vi-VN" sz="2800" b="1" dirty="0">
              <a:solidFill>
                <a:schemeClr val="tx2"/>
              </a:solidFill>
            </a:endParaRPr>
          </a:p>
        </p:txBody>
      </p:sp>
      <p:sp>
        <p:nvSpPr>
          <p:cNvPr id="25" name="TextBox 2"/>
          <p:cNvSpPr txBox="1"/>
          <p:nvPr/>
        </p:nvSpPr>
        <p:spPr>
          <a:xfrm>
            <a:off x="1828800" y="1371601"/>
            <a:ext cx="6934200" cy="49212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600" b="1" dirty="0"/>
              <a:t>a. Tình hình dân số nước ta ( giảm tải )</a:t>
            </a:r>
          </a:p>
        </p:txBody>
      </p:sp>
      <p:sp>
        <p:nvSpPr>
          <p:cNvPr id="7187" name="TextBox 3"/>
          <p:cNvSpPr txBox="1"/>
          <p:nvPr/>
        </p:nvSpPr>
        <p:spPr>
          <a:xfrm>
            <a:off x="1676400" y="36514"/>
            <a:ext cx="8686800" cy="954087"/>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37">
                                            <p:txEl>
                                              <p:pRg st="0" end="0"/>
                                            </p:txEl>
                                          </p:spTgt>
                                        </p:tgtEl>
                                        <p:attrNameLst>
                                          <p:attrName>style.visibility</p:attrName>
                                        </p:attrNameLst>
                                      </p:cBhvr>
                                      <p:to>
                                        <p:strVal val="visible"/>
                                      </p:to>
                                    </p:set>
                                    <p:animEffect transition="in" filter="wipe(down)">
                                      <p:cBhvr>
                                        <p:cTn id="7" dur="500"/>
                                        <p:tgtEl>
                                          <p:spTgt spid="5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150"/>
                                        </p:tgtEl>
                                        <p:attrNameLst>
                                          <p:attrName>style.visibility</p:attrName>
                                        </p:attrNameLst>
                                      </p:cBhvr>
                                      <p:to>
                                        <p:strVal val="visible"/>
                                      </p:to>
                                    </p:set>
                                    <p:animEffect transition="in" filter="wheel(4)">
                                      <p:cBhvr>
                                        <p:cTn id="12" dur="2000"/>
                                        <p:tgtEl>
                                          <p:spTgt spid="51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5150"/>
                                        </p:tgtEl>
                                      </p:cBhvr>
                                    </p:animEffect>
                                    <p:set>
                                      <p:cBhvr>
                                        <p:cTn id="17" dur="1" fill="hold">
                                          <p:stCondLst>
                                            <p:cond delay="499"/>
                                          </p:stCondLst>
                                        </p:cTn>
                                        <p:tgtEl>
                                          <p:spTgt spid="51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149"/>
                                        </p:tgtEl>
                                        <p:attrNameLst>
                                          <p:attrName>style.visibility</p:attrName>
                                        </p:attrNameLst>
                                      </p:cBhvr>
                                      <p:to>
                                        <p:strVal val="visible"/>
                                      </p:to>
                                    </p:set>
                                    <p:anim calcmode="lin" valueType="num">
                                      <p:cBhvr additive="base">
                                        <p:cTn id="22" dur="500" fill="hold"/>
                                        <p:tgtEl>
                                          <p:spTgt spid="5149"/>
                                        </p:tgtEl>
                                        <p:attrNameLst>
                                          <p:attrName>ppt_x</p:attrName>
                                        </p:attrNameLst>
                                      </p:cBhvr>
                                      <p:tavLst>
                                        <p:tav tm="0">
                                          <p:val>
                                            <p:strVal val="#ppt_x"/>
                                          </p:val>
                                        </p:tav>
                                        <p:tav tm="100000">
                                          <p:val>
                                            <p:strVal val="#ppt_x"/>
                                          </p:val>
                                        </p:tav>
                                      </p:tavLst>
                                    </p:anim>
                                    <p:anim calcmode="lin" valueType="num">
                                      <p:cBhvr additive="base">
                                        <p:cTn id="23" dur="500" fill="hold"/>
                                        <p:tgtEl>
                                          <p:spTgt spid="514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30"/>
                                        </p:tgtEl>
                                        <p:attrNameLst>
                                          <p:attrName>style.visibility</p:attrName>
                                        </p:attrNameLst>
                                      </p:cBhvr>
                                      <p:to>
                                        <p:strVal val="visible"/>
                                      </p:to>
                                    </p:set>
                                    <p:anim calcmode="lin" valueType="num">
                                      <p:cBhvr additive="base">
                                        <p:cTn id="28" dur="500" fill="hold"/>
                                        <p:tgtEl>
                                          <p:spTgt spid="5130"/>
                                        </p:tgtEl>
                                        <p:attrNameLst>
                                          <p:attrName>ppt_x</p:attrName>
                                        </p:attrNameLst>
                                      </p:cBhvr>
                                      <p:tavLst>
                                        <p:tav tm="0">
                                          <p:val>
                                            <p:strVal val="#ppt_x"/>
                                          </p:val>
                                        </p:tav>
                                        <p:tav tm="100000">
                                          <p:val>
                                            <p:strVal val="#ppt_x"/>
                                          </p:val>
                                        </p:tav>
                                      </p:tavLst>
                                    </p:anim>
                                    <p:anim calcmode="lin" valueType="num">
                                      <p:cBhvr additive="base">
                                        <p:cTn id="29"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wedge">
                                      <p:cBhvr>
                                        <p:cTn id="34" dur="2000"/>
                                        <p:tgtEl>
                                          <p:spTgt spid="512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31"/>
                                        </p:tgtEl>
                                        <p:attrNameLst>
                                          <p:attrName>style.visibility</p:attrName>
                                        </p:attrNameLst>
                                      </p:cBhvr>
                                      <p:to>
                                        <p:strVal val="visible"/>
                                      </p:to>
                                    </p:set>
                                    <p:anim calcmode="lin" valueType="num">
                                      <p:cBhvr additive="base">
                                        <p:cTn id="39" dur="500" fill="hold"/>
                                        <p:tgtEl>
                                          <p:spTgt spid="5131"/>
                                        </p:tgtEl>
                                        <p:attrNameLst>
                                          <p:attrName>ppt_x</p:attrName>
                                        </p:attrNameLst>
                                      </p:cBhvr>
                                      <p:tavLst>
                                        <p:tav tm="0">
                                          <p:val>
                                            <p:strVal val="#ppt_x"/>
                                          </p:val>
                                        </p:tav>
                                        <p:tav tm="100000">
                                          <p:val>
                                            <p:strVal val="#ppt_x"/>
                                          </p:val>
                                        </p:tav>
                                      </p:tavLst>
                                    </p:anim>
                                    <p:anim calcmode="lin" valueType="num">
                                      <p:cBhvr additive="base">
                                        <p:cTn id="40"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5151"/>
                                        </p:tgtEl>
                                        <p:attrNameLst>
                                          <p:attrName>style.visibility</p:attrName>
                                        </p:attrNameLst>
                                      </p:cBhvr>
                                      <p:to>
                                        <p:strVal val="visible"/>
                                      </p:to>
                                    </p:set>
                                    <p:animEffect transition="in" filter="wedge">
                                      <p:cBhvr>
                                        <p:cTn id="45" dur="2000"/>
                                        <p:tgtEl>
                                          <p:spTgt spid="515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132"/>
                                        </p:tgtEl>
                                        <p:attrNameLst>
                                          <p:attrName>style.visibility</p:attrName>
                                        </p:attrNameLst>
                                      </p:cBhvr>
                                      <p:to>
                                        <p:strVal val="visible"/>
                                      </p:to>
                                    </p:set>
                                    <p:anim calcmode="lin" valueType="num">
                                      <p:cBhvr additive="base">
                                        <p:cTn id="50" dur="500" fill="hold"/>
                                        <p:tgtEl>
                                          <p:spTgt spid="5132"/>
                                        </p:tgtEl>
                                        <p:attrNameLst>
                                          <p:attrName>ppt_x</p:attrName>
                                        </p:attrNameLst>
                                      </p:cBhvr>
                                      <p:tavLst>
                                        <p:tav tm="0">
                                          <p:val>
                                            <p:strVal val="#ppt_x"/>
                                          </p:val>
                                        </p:tav>
                                        <p:tav tm="100000">
                                          <p:val>
                                            <p:strVal val="#ppt_x"/>
                                          </p:val>
                                        </p:tav>
                                      </p:tavLst>
                                    </p:anim>
                                    <p:anim calcmode="lin" valueType="num">
                                      <p:cBhvr additive="base">
                                        <p:cTn id="51"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grpId="0" nodeType="clickEffect">
                                  <p:stCondLst>
                                    <p:cond delay="0"/>
                                  </p:stCondLst>
                                  <p:childTnLst>
                                    <p:set>
                                      <p:cBhvr>
                                        <p:cTn id="55" dur="1" fill="hold">
                                          <p:stCondLst>
                                            <p:cond delay="0"/>
                                          </p:stCondLst>
                                        </p:cTn>
                                        <p:tgtEl>
                                          <p:spTgt spid="5153"/>
                                        </p:tgtEl>
                                        <p:attrNameLst>
                                          <p:attrName>style.visibility</p:attrName>
                                        </p:attrNameLst>
                                      </p:cBhvr>
                                      <p:to>
                                        <p:strVal val="visible"/>
                                      </p:to>
                                    </p:set>
                                    <p:animEffect transition="in" filter="wedge">
                                      <p:cBhvr>
                                        <p:cTn id="56" dur="2000"/>
                                        <p:tgtEl>
                                          <p:spTgt spid="515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133"/>
                                        </p:tgtEl>
                                        <p:attrNameLst>
                                          <p:attrName>style.visibility</p:attrName>
                                        </p:attrNameLst>
                                      </p:cBhvr>
                                      <p:to>
                                        <p:strVal val="visible"/>
                                      </p:to>
                                    </p:set>
                                    <p:anim calcmode="lin" valueType="num">
                                      <p:cBhvr additive="base">
                                        <p:cTn id="61" dur="500" fill="hold"/>
                                        <p:tgtEl>
                                          <p:spTgt spid="5133"/>
                                        </p:tgtEl>
                                        <p:attrNameLst>
                                          <p:attrName>ppt_x</p:attrName>
                                        </p:attrNameLst>
                                      </p:cBhvr>
                                      <p:tavLst>
                                        <p:tav tm="0">
                                          <p:val>
                                            <p:strVal val="#ppt_x"/>
                                          </p:val>
                                        </p:tav>
                                        <p:tav tm="100000">
                                          <p:val>
                                            <p:strVal val="#ppt_x"/>
                                          </p:val>
                                        </p:tav>
                                      </p:tavLst>
                                    </p:anim>
                                    <p:anim calcmode="lin" valueType="num">
                                      <p:cBhvr additive="base">
                                        <p:cTn id="62"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5154"/>
                                        </p:tgtEl>
                                        <p:attrNameLst>
                                          <p:attrName>style.visibility</p:attrName>
                                        </p:attrNameLst>
                                      </p:cBhvr>
                                      <p:to>
                                        <p:strVal val="visible"/>
                                      </p:to>
                                    </p:set>
                                    <p:animEffect transition="in" filter="wedge">
                                      <p:cBhvr>
                                        <p:cTn id="67" dur="2000"/>
                                        <p:tgtEl>
                                          <p:spTgt spid="515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134"/>
                                        </p:tgtEl>
                                        <p:attrNameLst>
                                          <p:attrName>style.visibility</p:attrName>
                                        </p:attrNameLst>
                                      </p:cBhvr>
                                      <p:to>
                                        <p:strVal val="visible"/>
                                      </p:to>
                                    </p:set>
                                    <p:anim calcmode="lin" valueType="num">
                                      <p:cBhvr additive="base">
                                        <p:cTn id="72" dur="500" fill="hold"/>
                                        <p:tgtEl>
                                          <p:spTgt spid="5134"/>
                                        </p:tgtEl>
                                        <p:attrNameLst>
                                          <p:attrName>ppt_x</p:attrName>
                                        </p:attrNameLst>
                                      </p:cBhvr>
                                      <p:tavLst>
                                        <p:tav tm="0">
                                          <p:val>
                                            <p:strVal val="#ppt_x"/>
                                          </p:val>
                                        </p:tav>
                                        <p:tav tm="100000">
                                          <p:val>
                                            <p:strVal val="#ppt_x"/>
                                          </p:val>
                                        </p:tav>
                                      </p:tavLst>
                                    </p:anim>
                                    <p:anim calcmode="lin" valueType="num">
                                      <p:cBhvr additive="base">
                                        <p:cTn id="73"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0" nodeType="clickEffect">
                                  <p:stCondLst>
                                    <p:cond delay="0"/>
                                  </p:stCondLst>
                                  <p:childTnLst>
                                    <p:set>
                                      <p:cBhvr>
                                        <p:cTn id="77" dur="1" fill="hold">
                                          <p:stCondLst>
                                            <p:cond delay="0"/>
                                          </p:stCondLst>
                                        </p:cTn>
                                        <p:tgtEl>
                                          <p:spTgt spid="5145"/>
                                        </p:tgtEl>
                                        <p:attrNameLst>
                                          <p:attrName>style.visibility</p:attrName>
                                        </p:attrNameLst>
                                      </p:cBhvr>
                                      <p:to>
                                        <p:strVal val="visible"/>
                                      </p:to>
                                    </p:set>
                                    <p:animEffect transition="in" filter="wedge">
                                      <p:cBhvr>
                                        <p:cTn id="78" dur="2000"/>
                                        <p:tgtEl>
                                          <p:spTgt spid="5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45" grpId="0" animBg="1"/>
      <p:bldP spid="5149" grpId="0" animBg="1"/>
      <p:bldP spid="5150" grpId="0" animBg="1"/>
      <p:bldP spid="5150" grpId="1" animBg="1"/>
      <p:bldP spid="5151" grpId="0" animBg="1"/>
      <p:bldP spid="5153" grpId="0" animBg="1"/>
      <p:bldP spid="51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bluline"/>
          <p:cNvPicPr>
            <a:picLocks noChangeAspect="1"/>
          </p:cNvPicPr>
          <p:nvPr/>
        </p:nvPicPr>
        <p:blipFill>
          <a:blip r:embed="rId2"/>
          <a:stretch>
            <a:fillRect/>
          </a:stretch>
        </p:blipFill>
        <p:spPr>
          <a:xfrm>
            <a:off x="1905000" y="914400"/>
            <a:ext cx="8458200" cy="147638"/>
          </a:xfrm>
          <a:prstGeom prst="rect">
            <a:avLst/>
          </a:prstGeom>
          <a:noFill/>
          <a:ln w="9525">
            <a:noFill/>
          </a:ln>
        </p:spPr>
      </p:pic>
      <p:sp>
        <p:nvSpPr>
          <p:cNvPr id="10244" name="Text Box 4"/>
          <p:cNvSpPr txBox="1"/>
          <p:nvPr/>
        </p:nvSpPr>
        <p:spPr>
          <a:xfrm>
            <a:off x="4876800" y="1447800"/>
            <a:ext cx="2514600" cy="523220"/>
          </a:xfrm>
          <a:prstGeom prst="rect">
            <a:avLst/>
          </a:prstGeom>
          <a:noFill/>
          <a:ln w="38100" cap="flat" cmpd="dbl">
            <a:solidFill>
              <a:srgbClr val="0000FF"/>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800" b="1" dirty="0">
                <a:solidFill>
                  <a:srgbClr val="0000FF"/>
                </a:solidFill>
                <a:latin typeface="Times New Roman" panose="02020603050405020304" pitchFamily="18" charset="0"/>
              </a:rPr>
              <a:t>Sức ép dân số</a:t>
            </a:r>
          </a:p>
        </p:txBody>
      </p:sp>
      <p:sp>
        <p:nvSpPr>
          <p:cNvPr id="10245" name="Line 5"/>
          <p:cNvSpPr/>
          <p:nvPr/>
        </p:nvSpPr>
        <p:spPr>
          <a:xfrm flipH="1" flipV="1">
            <a:off x="3048000" y="1884364"/>
            <a:ext cx="1828800" cy="20637"/>
          </a:xfrm>
          <a:prstGeom prst="line">
            <a:avLst/>
          </a:prstGeom>
          <a:ln w="38100" cap="flat" cmpd="dbl">
            <a:solidFill>
              <a:srgbClr val="0000FF"/>
            </a:solidFill>
            <a:prstDash val="solid"/>
            <a:headEnd type="none" w="med" len="med"/>
            <a:tailEnd type="none" w="med" len="med"/>
          </a:ln>
        </p:spPr>
      </p:sp>
      <p:sp>
        <p:nvSpPr>
          <p:cNvPr id="10246" name="Line 6"/>
          <p:cNvSpPr/>
          <p:nvPr/>
        </p:nvSpPr>
        <p:spPr>
          <a:xfrm flipH="1">
            <a:off x="7391400" y="1884364"/>
            <a:ext cx="1828800" cy="20637"/>
          </a:xfrm>
          <a:prstGeom prst="line">
            <a:avLst/>
          </a:prstGeom>
          <a:ln w="38100" cap="flat" cmpd="dbl">
            <a:solidFill>
              <a:srgbClr val="0000FF"/>
            </a:solidFill>
            <a:prstDash val="solid"/>
            <a:headEnd type="none" w="med" len="med"/>
            <a:tailEnd type="none" w="med" len="med"/>
          </a:ln>
        </p:spPr>
      </p:sp>
      <p:sp>
        <p:nvSpPr>
          <p:cNvPr id="10247" name="Line 7"/>
          <p:cNvSpPr/>
          <p:nvPr/>
        </p:nvSpPr>
        <p:spPr>
          <a:xfrm>
            <a:off x="3048000" y="1884363"/>
            <a:ext cx="0" cy="533400"/>
          </a:xfrm>
          <a:prstGeom prst="line">
            <a:avLst/>
          </a:prstGeom>
          <a:ln w="38100" cap="flat" cmpd="dbl">
            <a:solidFill>
              <a:srgbClr val="0000FF"/>
            </a:solidFill>
            <a:prstDash val="solid"/>
            <a:headEnd type="none" w="med" len="med"/>
            <a:tailEnd type="triangle" w="med" len="med"/>
          </a:ln>
        </p:spPr>
      </p:sp>
      <p:sp>
        <p:nvSpPr>
          <p:cNvPr id="10248" name="Line 8"/>
          <p:cNvSpPr/>
          <p:nvPr/>
        </p:nvSpPr>
        <p:spPr>
          <a:xfrm>
            <a:off x="9164638" y="1905000"/>
            <a:ext cx="0" cy="533400"/>
          </a:xfrm>
          <a:prstGeom prst="line">
            <a:avLst/>
          </a:prstGeom>
          <a:ln w="38100" cap="flat" cmpd="dbl">
            <a:solidFill>
              <a:srgbClr val="0000FF"/>
            </a:solidFill>
            <a:prstDash val="solid"/>
            <a:headEnd type="none" w="med" len="med"/>
            <a:tailEnd type="triangle" w="med" len="med"/>
          </a:ln>
        </p:spPr>
      </p:sp>
      <p:sp>
        <p:nvSpPr>
          <p:cNvPr id="10249" name="Text Box 9"/>
          <p:cNvSpPr txBox="1"/>
          <p:nvPr/>
        </p:nvSpPr>
        <p:spPr>
          <a:xfrm>
            <a:off x="1981200" y="2438400"/>
            <a:ext cx="2514600" cy="984250"/>
          </a:xfrm>
          <a:prstGeom prst="rect">
            <a:avLst/>
          </a:prstGeom>
          <a:noFill/>
          <a:ln w="38100" cap="flat" cmpd="dbl">
            <a:solidFill>
              <a:srgbClr val="0000FF"/>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800" b="1" dirty="0">
                <a:solidFill>
                  <a:srgbClr val="0000FF"/>
                </a:solidFill>
                <a:latin typeface="Times New Roman" panose="02020603050405020304" pitchFamily="18" charset="0"/>
              </a:rPr>
              <a:t>Tài nguyên môi trường</a:t>
            </a:r>
          </a:p>
        </p:txBody>
      </p:sp>
      <p:sp>
        <p:nvSpPr>
          <p:cNvPr id="10250" name="Text Box 10"/>
          <p:cNvSpPr txBox="1"/>
          <p:nvPr/>
        </p:nvSpPr>
        <p:spPr>
          <a:xfrm>
            <a:off x="5181600" y="2438400"/>
            <a:ext cx="1828800" cy="984250"/>
          </a:xfrm>
          <a:prstGeom prst="rect">
            <a:avLst/>
          </a:prstGeom>
          <a:noFill/>
          <a:ln w="38100" cap="flat" cmpd="dbl">
            <a:solidFill>
              <a:srgbClr val="0000FF"/>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800" b="1" dirty="0">
                <a:solidFill>
                  <a:srgbClr val="0000FF"/>
                </a:solidFill>
                <a:latin typeface="Times New Roman" panose="02020603050405020304" pitchFamily="18" charset="0"/>
              </a:rPr>
              <a:t>Phát triển kinh tế</a:t>
            </a:r>
          </a:p>
        </p:txBody>
      </p:sp>
      <p:sp>
        <p:nvSpPr>
          <p:cNvPr id="10251" name="Text Box 11"/>
          <p:cNvSpPr txBox="1"/>
          <p:nvPr/>
        </p:nvSpPr>
        <p:spPr>
          <a:xfrm>
            <a:off x="7696200" y="2438400"/>
            <a:ext cx="2362200" cy="984250"/>
          </a:xfrm>
          <a:prstGeom prst="rect">
            <a:avLst/>
          </a:prstGeom>
          <a:noFill/>
          <a:ln w="38100" cap="flat" cmpd="dbl">
            <a:solidFill>
              <a:srgbClr val="0000FF"/>
            </a:solidFill>
            <a:prstDash val="solid"/>
            <a:miter/>
            <a:headEnd type="none" w="med" len="med"/>
            <a:tailEnd type="none" w="med" len="med"/>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800" b="1" dirty="0">
                <a:solidFill>
                  <a:srgbClr val="0000FF"/>
                </a:solidFill>
                <a:latin typeface="Times New Roman" panose="02020603050405020304" pitchFamily="18" charset="0"/>
              </a:rPr>
              <a:t>Chất lượng cuộc sống</a:t>
            </a:r>
          </a:p>
        </p:txBody>
      </p:sp>
      <p:sp>
        <p:nvSpPr>
          <p:cNvPr id="10252" name="Line 12"/>
          <p:cNvSpPr/>
          <p:nvPr/>
        </p:nvSpPr>
        <p:spPr>
          <a:xfrm>
            <a:off x="6096000" y="1981200"/>
            <a:ext cx="0" cy="477838"/>
          </a:xfrm>
          <a:prstGeom prst="line">
            <a:avLst/>
          </a:prstGeom>
          <a:ln w="38100" cap="flat" cmpd="dbl">
            <a:solidFill>
              <a:srgbClr val="0000FF"/>
            </a:solidFill>
            <a:prstDash val="solid"/>
            <a:headEnd type="none" w="med" len="med"/>
            <a:tailEnd type="triangle" w="med" len="med"/>
          </a:ln>
        </p:spPr>
      </p:sp>
      <p:sp>
        <p:nvSpPr>
          <p:cNvPr id="10255" name="Text Box 15"/>
          <p:cNvSpPr txBox="1"/>
          <p:nvPr/>
        </p:nvSpPr>
        <p:spPr>
          <a:xfrm>
            <a:off x="1524000" y="6096000"/>
            <a:ext cx="32766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ô nhiễm môi trường</a:t>
            </a:r>
            <a:r>
              <a:rPr lang="en-US" altLang="vi-VN" sz="1800" b="1" dirty="0">
                <a:latin typeface="Times New Roman" panose="02020603050405020304" pitchFamily="18" charset="0"/>
              </a:rPr>
              <a:t> </a:t>
            </a:r>
          </a:p>
        </p:txBody>
      </p:sp>
      <p:sp>
        <p:nvSpPr>
          <p:cNvPr id="10257" name="Rectangle 17"/>
          <p:cNvSpPr/>
          <p:nvPr/>
        </p:nvSpPr>
        <p:spPr>
          <a:xfrm>
            <a:off x="5562600" y="3871913"/>
            <a:ext cx="609600" cy="588962"/>
          </a:xfrm>
          <a:prstGeom prst="rect">
            <a:avLst/>
          </a:prstGeom>
          <a:solidFill>
            <a:schemeClr val="bg1"/>
          </a:solidFill>
          <a:ln w="76200" cap="flat" cmpd="tri">
            <a:solidFill>
              <a:schemeClr val="bg1"/>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endParaRPr lang="vi-VN" altLang="vi-VN" sz="1800" b="1" dirty="0">
              <a:latin typeface="Times New Roman" panose="02020603050405020304" pitchFamily="18" charset="0"/>
            </a:endParaRPr>
          </a:p>
        </p:txBody>
      </p:sp>
      <p:sp>
        <p:nvSpPr>
          <p:cNvPr id="10258" name="Rectangle 18"/>
          <p:cNvSpPr/>
          <p:nvPr/>
        </p:nvSpPr>
        <p:spPr>
          <a:xfrm>
            <a:off x="4800600" y="3871913"/>
            <a:ext cx="762000" cy="685800"/>
          </a:xfrm>
          <a:prstGeom prst="rect">
            <a:avLst/>
          </a:prstGeom>
          <a:solidFill>
            <a:schemeClr val="bg1"/>
          </a:solidFill>
          <a:ln w="76200" cap="flat" cmpd="tri">
            <a:solidFill>
              <a:schemeClr val="bg1"/>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endParaRPr lang="vi-VN" altLang="vi-VN" sz="1800" b="1" dirty="0">
              <a:latin typeface="Times New Roman" panose="02020603050405020304" pitchFamily="18" charset="0"/>
            </a:endParaRPr>
          </a:p>
        </p:txBody>
      </p:sp>
      <p:sp>
        <p:nvSpPr>
          <p:cNvPr id="8207" name="Text Box 19"/>
          <p:cNvSpPr txBox="1"/>
          <p:nvPr/>
        </p:nvSpPr>
        <p:spPr>
          <a:xfrm>
            <a:off x="4572000" y="5867401"/>
            <a:ext cx="2667000" cy="39687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endParaRPr lang="vi-VN" altLang="vi-VN" sz="2000" b="1" dirty="0">
              <a:solidFill>
                <a:srgbClr val="FF00FF"/>
              </a:solidFill>
              <a:latin typeface="Times New Roman" panose="02020603050405020304" pitchFamily="18" charset="0"/>
            </a:endParaRPr>
          </a:p>
        </p:txBody>
      </p:sp>
      <p:sp>
        <p:nvSpPr>
          <p:cNvPr id="10260" name="Text Box 20"/>
          <p:cNvSpPr txBox="1"/>
          <p:nvPr/>
        </p:nvSpPr>
        <p:spPr>
          <a:xfrm>
            <a:off x="4419600" y="6096000"/>
            <a:ext cx="31242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Thất nghiệp</a:t>
            </a:r>
          </a:p>
        </p:txBody>
      </p:sp>
      <p:sp>
        <p:nvSpPr>
          <p:cNvPr id="10261" name="Line 21"/>
          <p:cNvSpPr/>
          <p:nvPr/>
        </p:nvSpPr>
        <p:spPr>
          <a:xfrm>
            <a:off x="2971800" y="3429000"/>
            <a:ext cx="0" cy="304800"/>
          </a:xfrm>
          <a:prstGeom prst="line">
            <a:avLst/>
          </a:prstGeom>
          <a:ln w="38100" cap="flat" cmpd="dbl">
            <a:solidFill>
              <a:srgbClr val="0000FF"/>
            </a:solidFill>
            <a:prstDash val="solid"/>
            <a:headEnd type="none" w="med" len="med"/>
            <a:tailEnd type="triangle" w="med" len="med"/>
          </a:ln>
        </p:spPr>
      </p:sp>
      <p:sp>
        <p:nvSpPr>
          <p:cNvPr id="10262" name="Line 22"/>
          <p:cNvSpPr/>
          <p:nvPr/>
        </p:nvSpPr>
        <p:spPr>
          <a:xfrm>
            <a:off x="6019800" y="3429000"/>
            <a:ext cx="0" cy="381000"/>
          </a:xfrm>
          <a:prstGeom prst="line">
            <a:avLst/>
          </a:prstGeom>
          <a:ln w="38100" cap="flat" cmpd="dbl">
            <a:solidFill>
              <a:srgbClr val="0000FF"/>
            </a:solidFill>
            <a:prstDash val="solid"/>
            <a:headEnd type="none" w="med" len="med"/>
            <a:tailEnd type="triangle" w="med" len="med"/>
          </a:ln>
        </p:spPr>
      </p:sp>
      <p:sp>
        <p:nvSpPr>
          <p:cNvPr id="10263" name="Line 23"/>
          <p:cNvSpPr/>
          <p:nvPr/>
        </p:nvSpPr>
        <p:spPr>
          <a:xfrm>
            <a:off x="9296400" y="3429000"/>
            <a:ext cx="0" cy="381000"/>
          </a:xfrm>
          <a:prstGeom prst="line">
            <a:avLst/>
          </a:prstGeom>
          <a:ln w="38100" cap="flat" cmpd="dbl">
            <a:solidFill>
              <a:srgbClr val="0000FF"/>
            </a:solidFill>
            <a:prstDash val="solid"/>
            <a:headEnd type="none" w="med" len="med"/>
            <a:tailEnd type="triangle" w="med" len="med"/>
          </a:ln>
        </p:spPr>
      </p:sp>
      <p:sp>
        <p:nvSpPr>
          <p:cNvPr id="8212" name="Rectangle 24"/>
          <p:cNvSpPr/>
          <p:nvPr/>
        </p:nvSpPr>
        <p:spPr>
          <a:xfrm>
            <a:off x="3810000" y="6511925"/>
            <a:ext cx="4876800" cy="228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endParaRPr lang="vi-VN" altLang="vi-VN" sz="1800" b="1" dirty="0">
              <a:latin typeface="Times New Roman" panose="02020603050405020304" pitchFamily="18" charset="0"/>
            </a:endParaRPr>
          </a:p>
        </p:txBody>
      </p:sp>
      <p:sp>
        <p:nvSpPr>
          <p:cNvPr id="8213" name="Rectangle 25"/>
          <p:cNvSpPr/>
          <p:nvPr/>
        </p:nvSpPr>
        <p:spPr>
          <a:xfrm>
            <a:off x="8153400" y="5943600"/>
            <a:ext cx="2133600" cy="6858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endParaRPr lang="vi-VN" altLang="vi-VN" sz="1800" b="1" dirty="0">
              <a:latin typeface="Times New Roman" panose="02020603050405020304" pitchFamily="18" charset="0"/>
            </a:endParaRPr>
          </a:p>
        </p:txBody>
      </p:sp>
      <p:sp>
        <p:nvSpPr>
          <p:cNvPr id="10266" name="Text Box 26"/>
          <p:cNvSpPr txBox="1"/>
          <p:nvPr/>
        </p:nvSpPr>
        <p:spPr>
          <a:xfrm>
            <a:off x="7543800" y="6096000"/>
            <a:ext cx="28194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Nghèo đói</a:t>
            </a:r>
          </a:p>
        </p:txBody>
      </p:sp>
      <p:sp>
        <p:nvSpPr>
          <p:cNvPr id="8215" name="Text Box 27"/>
          <p:cNvSpPr txBox="1"/>
          <p:nvPr/>
        </p:nvSpPr>
        <p:spPr>
          <a:xfrm>
            <a:off x="2590800" y="304800"/>
            <a:ext cx="7391400" cy="57943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b="1" dirty="0">
                <a:solidFill>
                  <a:srgbClr val="FF0000"/>
                </a:solidFill>
                <a:latin typeface="Times New Roman" panose="02020603050405020304" pitchFamily="18" charset="0"/>
              </a:rPr>
              <a:t>Hậu quả của dân số gia tăng quá nhanh</a:t>
            </a:r>
          </a:p>
        </p:txBody>
      </p:sp>
      <p:pic>
        <p:nvPicPr>
          <p:cNvPr id="10268" name="Picture 28" descr="images11184_nuoc[1]"/>
          <p:cNvPicPr>
            <a:picLocks noChangeAspect="1"/>
          </p:cNvPicPr>
          <p:nvPr/>
        </p:nvPicPr>
        <p:blipFill>
          <a:blip r:embed="rId3"/>
          <a:stretch>
            <a:fillRect/>
          </a:stretch>
        </p:blipFill>
        <p:spPr>
          <a:xfrm>
            <a:off x="1828800" y="3810000"/>
            <a:ext cx="2667000" cy="2235200"/>
          </a:xfrm>
          <a:prstGeom prst="rect">
            <a:avLst/>
          </a:prstGeom>
          <a:noFill/>
          <a:ln w="9525">
            <a:noFill/>
          </a:ln>
        </p:spPr>
      </p:pic>
      <p:pic>
        <p:nvPicPr>
          <p:cNvPr id="10270" name="Picture 30" descr="Soạn: AM -113786 gửi đến 996 để nhận ảnh này">
            <a:hlinkClick r:id="" action="ppaction://noaction"/>
          </p:cNvPr>
          <p:cNvPicPr>
            <a:picLocks noChangeAspect="1"/>
          </p:cNvPicPr>
          <p:nvPr/>
        </p:nvPicPr>
        <p:blipFill>
          <a:blip r:embed="rId4" r:link="rId5"/>
          <a:stretch>
            <a:fillRect/>
          </a:stretch>
        </p:blipFill>
        <p:spPr>
          <a:xfrm>
            <a:off x="4724400" y="3810000"/>
            <a:ext cx="2590800" cy="2286000"/>
          </a:xfrm>
          <a:prstGeom prst="rect">
            <a:avLst/>
          </a:prstGeom>
          <a:noFill/>
          <a:ln w="9525">
            <a:noFill/>
          </a:ln>
        </p:spPr>
      </p:pic>
      <p:pic>
        <p:nvPicPr>
          <p:cNvPr id="10271" name="Picture 31" descr="news_icon_bv"/>
          <p:cNvPicPr>
            <a:picLocks noChangeAspect="1"/>
          </p:cNvPicPr>
          <p:nvPr/>
        </p:nvPicPr>
        <p:blipFill>
          <a:blip r:embed="rId6"/>
          <a:stretch>
            <a:fillRect/>
          </a:stretch>
        </p:blipFill>
        <p:spPr>
          <a:xfrm>
            <a:off x="7543800" y="3810000"/>
            <a:ext cx="2819400" cy="2300288"/>
          </a:xfrm>
          <a:prstGeom prst="rect">
            <a:avLst/>
          </a:prstGeom>
          <a:noFill/>
          <a:ln w="9525">
            <a:noFill/>
          </a:ln>
        </p:spPr>
      </p:pic>
      <p:sp>
        <p:nvSpPr>
          <p:cNvPr id="10273" name="AutoShape 33"/>
          <p:cNvSpPr/>
          <p:nvPr/>
        </p:nvSpPr>
        <p:spPr>
          <a:xfrm>
            <a:off x="4267200" y="1676400"/>
            <a:ext cx="5638800" cy="2286000"/>
          </a:xfrm>
          <a:prstGeom prst="cloudCallout">
            <a:avLst>
              <a:gd name="adj1" fmla="val -44931"/>
              <a:gd name="adj2" fmla="val 110000"/>
            </a:avLst>
          </a:prstGeom>
          <a:solidFill>
            <a:schemeClr val="bg1"/>
          </a:solidFill>
          <a:ln w="9525" cap="flat" cmpd="sng">
            <a:solidFill>
              <a:schemeClr val="tx1"/>
            </a:solidFill>
            <a:prstDash val="solid"/>
            <a:headEnd type="none" w="med" len="med"/>
            <a:tailEnd type="none" w="med" len="med"/>
          </a:ln>
        </p:spPr>
        <p:txBody>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r>
              <a:rPr lang="en-US" altLang="vi-VN" sz="2800" b="1" dirty="0">
                <a:solidFill>
                  <a:srgbClr val="FF0000"/>
                </a:solidFill>
                <a:latin typeface="Times New Roman" panose="02020603050405020304" pitchFamily="18" charset="0"/>
              </a:rPr>
              <a:t>Dân số tăng nhanh gây </a:t>
            </a:r>
          </a:p>
          <a:p>
            <a:pPr marL="0" indent="0" algn="l" rtl="0" eaLnBrk="1" hangingPunct="1">
              <a:spcBef>
                <a:spcPct val="0"/>
              </a:spcBef>
              <a:buNone/>
            </a:pPr>
            <a:r>
              <a:rPr lang="en-US" altLang="vi-VN" sz="2800" b="1" dirty="0">
                <a:solidFill>
                  <a:srgbClr val="FF0000"/>
                </a:solidFill>
                <a:latin typeface="Times New Roman" panose="02020603050405020304" pitchFamily="18" charset="0"/>
              </a:rPr>
              <a:t>ra những hậu quả gì?</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73"/>
                                        </p:tgtEl>
                                        <p:attrNameLst>
                                          <p:attrName>style.visibility</p:attrName>
                                        </p:attrNameLst>
                                      </p:cBhvr>
                                      <p:to>
                                        <p:strVal val="visible"/>
                                      </p:to>
                                    </p:set>
                                    <p:animEffect transition="in" filter="wedge">
                                      <p:cBhvr>
                                        <p:cTn id="7" dur="2000"/>
                                        <p:tgtEl>
                                          <p:spTgt spid="102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0273"/>
                                        </p:tgtEl>
                                      </p:cBhvr>
                                    </p:animEffect>
                                    <p:set>
                                      <p:cBhvr>
                                        <p:cTn id="12" dur="1" fill="hold">
                                          <p:stCondLst>
                                            <p:cond delay="499"/>
                                          </p:stCondLst>
                                        </p:cTn>
                                        <p:tgtEl>
                                          <p:spTgt spid="102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p:cTn id="17" dur="500" fill="hold"/>
                                        <p:tgtEl>
                                          <p:spTgt spid="10244"/>
                                        </p:tgtEl>
                                        <p:attrNameLst>
                                          <p:attrName>ppt_w</p:attrName>
                                        </p:attrNameLst>
                                      </p:cBhvr>
                                      <p:tavLst>
                                        <p:tav tm="0">
                                          <p:val>
                                            <p:fltVal val="0"/>
                                          </p:val>
                                        </p:tav>
                                        <p:tav tm="100000">
                                          <p:val>
                                            <p:strVal val="#ppt_w"/>
                                          </p:val>
                                        </p:tav>
                                      </p:tavLst>
                                    </p:anim>
                                    <p:anim calcmode="lin" valueType="num">
                                      <p:cBhvr>
                                        <p:cTn id="18"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p:cTn id="23" dur="500" fill="hold"/>
                                        <p:tgtEl>
                                          <p:spTgt spid="10247"/>
                                        </p:tgtEl>
                                        <p:attrNameLst>
                                          <p:attrName>ppt_w</p:attrName>
                                        </p:attrNameLst>
                                      </p:cBhvr>
                                      <p:tavLst>
                                        <p:tav tm="0">
                                          <p:val>
                                            <p:fltVal val="0"/>
                                          </p:val>
                                        </p:tav>
                                        <p:tav tm="100000">
                                          <p:val>
                                            <p:strVal val="#ppt_w"/>
                                          </p:val>
                                        </p:tav>
                                      </p:tavLst>
                                    </p:anim>
                                    <p:anim calcmode="lin" valueType="num">
                                      <p:cBhvr>
                                        <p:cTn id="24" dur="500" fill="hold"/>
                                        <p:tgtEl>
                                          <p:spTgt spid="1024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245"/>
                                        </p:tgtEl>
                                        <p:attrNameLst>
                                          <p:attrName>style.visibility</p:attrName>
                                        </p:attrNameLst>
                                      </p:cBhvr>
                                      <p:to>
                                        <p:strVal val="visible"/>
                                      </p:to>
                                    </p:set>
                                    <p:anim calcmode="lin" valueType="num">
                                      <p:cBhvr>
                                        <p:cTn id="27" dur="500" fill="hold"/>
                                        <p:tgtEl>
                                          <p:spTgt spid="10245"/>
                                        </p:tgtEl>
                                        <p:attrNameLst>
                                          <p:attrName>ppt_w</p:attrName>
                                        </p:attrNameLst>
                                      </p:cBhvr>
                                      <p:tavLst>
                                        <p:tav tm="0">
                                          <p:val>
                                            <p:fltVal val="0"/>
                                          </p:val>
                                        </p:tav>
                                        <p:tav tm="100000">
                                          <p:val>
                                            <p:strVal val="#ppt_w"/>
                                          </p:val>
                                        </p:tav>
                                      </p:tavLst>
                                    </p:anim>
                                    <p:anim calcmode="lin" valueType="num">
                                      <p:cBhvr>
                                        <p:cTn id="28" dur="500" fill="hold"/>
                                        <p:tgtEl>
                                          <p:spTgt spid="1024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249"/>
                                        </p:tgtEl>
                                        <p:attrNameLst>
                                          <p:attrName>style.visibility</p:attrName>
                                        </p:attrNameLst>
                                      </p:cBhvr>
                                      <p:to>
                                        <p:strVal val="visible"/>
                                      </p:to>
                                    </p:set>
                                    <p:anim calcmode="lin" valueType="num">
                                      <p:cBhvr>
                                        <p:cTn id="31" dur="500" fill="hold"/>
                                        <p:tgtEl>
                                          <p:spTgt spid="10249"/>
                                        </p:tgtEl>
                                        <p:attrNameLst>
                                          <p:attrName>ppt_w</p:attrName>
                                        </p:attrNameLst>
                                      </p:cBhvr>
                                      <p:tavLst>
                                        <p:tav tm="0">
                                          <p:val>
                                            <p:fltVal val="0"/>
                                          </p:val>
                                        </p:tav>
                                        <p:tav tm="100000">
                                          <p:val>
                                            <p:strVal val="#ppt_w"/>
                                          </p:val>
                                        </p:tav>
                                      </p:tavLst>
                                    </p:anim>
                                    <p:anim calcmode="lin" valueType="num">
                                      <p:cBhvr>
                                        <p:cTn id="32" dur="500" fill="hold"/>
                                        <p:tgtEl>
                                          <p:spTgt spid="10249"/>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261"/>
                                        </p:tgtEl>
                                        <p:attrNameLst>
                                          <p:attrName>style.visibility</p:attrName>
                                        </p:attrNameLst>
                                      </p:cBhvr>
                                      <p:to>
                                        <p:strVal val="visible"/>
                                      </p:to>
                                    </p:set>
                                    <p:anim calcmode="lin" valueType="num">
                                      <p:cBhvr>
                                        <p:cTn id="35" dur="500" fill="hold"/>
                                        <p:tgtEl>
                                          <p:spTgt spid="10261"/>
                                        </p:tgtEl>
                                        <p:attrNameLst>
                                          <p:attrName>ppt_w</p:attrName>
                                        </p:attrNameLst>
                                      </p:cBhvr>
                                      <p:tavLst>
                                        <p:tav tm="0">
                                          <p:val>
                                            <p:fltVal val="0"/>
                                          </p:val>
                                        </p:tav>
                                        <p:tav tm="100000">
                                          <p:val>
                                            <p:strVal val="#ppt_w"/>
                                          </p:val>
                                        </p:tav>
                                      </p:tavLst>
                                    </p:anim>
                                    <p:anim calcmode="lin" valueType="num">
                                      <p:cBhvr>
                                        <p:cTn id="36" dur="500" fill="hold"/>
                                        <p:tgtEl>
                                          <p:spTgt spid="10261"/>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0255"/>
                                        </p:tgtEl>
                                        <p:attrNameLst>
                                          <p:attrName>style.visibility</p:attrName>
                                        </p:attrNameLst>
                                      </p:cBhvr>
                                      <p:to>
                                        <p:strVal val="visible"/>
                                      </p:to>
                                    </p:set>
                                    <p:anim calcmode="lin" valueType="num">
                                      <p:cBhvr>
                                        <p:cTn id="39" dur="500" fill="hold"/>
                                        <p:tgtEl>
                                          <p:spTgt spid="10255"/>
                                        </p:tgtEl>
                                        <p:attrNameLst>
                                          <p:attrName>ppt_w</p:attrName>
                                        </p:attrNameLst>
                                      </p:cBhvr>
                                      <p:tavLst>
                                        <p:tav tm="0">
                                          <p:val>
                                            <p:fltVal val="0"/>
                                          </p:val>
                                        </p:tav>
                                        <p:tav tm="100000">
                                          <p:val>
                                            <p:strVal val="#ppt_w"/>
                                          </p:val>
                                        </p:tav>
                                      </p:tavLst>
                                    </p:anim>
                                    <p:anim calcmode="lin" valueType="num">
                                      <p:cBhvr>
                                        <p:cTn id="40" dur="500" fill="hold"/>
                                        <p:tgtEl>
                                          <p:spTgt spid="1025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0252"/>
                                        </p:tgtEl>
                                        <p:attrNameLst>
                                          <p:attrName>style.visibility</p:attrName>
                                        </p:attrNameLst>
                                      </p:cBhvr>
                                      <p:to>
                                        <p:strVal val="visible"/>
                                      </p:to>
                                    </p:set>
                                    <p:anim calcmode="lin" valueType="num">
                                      <p:cBhvr>
                                        <p:cTn id="45" dur="500" fill="hold"/>
                                        <p:tgtEl>
                                          <p:spTgt spid="10252"/>
                                        </p:tgtEl>
                                        <p:attrNameLst>
                                          <p:attrName>ppt_w</p:attrName>
                                        </p:attrNameLst>
                                      </p:cBhvr>
                                      <p:tavLst>
                                        <p:tav tm="0">
                                          <p:val>
                                            <p:fltVal val="0"/>
                                          </p:val>
                                        </p:tav>
                                        <p:tav tm="100000">
                                          <p:val>
                                            <p:strVal val="#ppt_w"/>
                                          </p:val>
                                        </p:tav>
                                      </p:tavLst>
                                    </p:anim>
                                    <p:anim calcmode="lin" valueType="num">
                                      <p:cBhvr>
                                        <p:cTn id="46" dur="500" fill="hold"/>
                                        <p:tgtEl>
                                          <p:spTgt spid="10252"/>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0250"/>
                                        </p:tgtEl>
                                        <p:attrNameLst>
                                          <p:attrName>style.visibility</p:attrName>
                                        </p:attrNameLst>
                                      </p:cBhvr>
                                      <p:to>
                                        <p:strVal val="visible"/>
                                      </p:to>
                                    </p:set>
                                    <p:anim calcmode="lin" valueType="num">
                                      <p:cBhvr>
                                        <p:cTn id="49" dur="500" fill="hold"/>
                                        <p:tgtEl>
                                          <p:spTgt spid="10250"/>
                                        </p:tgtEl>
                                        <p:attrNameLst>
                                          <p:attrName>ppt_w</p:attrName>
                                        </p:attrNameLst>
                                      </p:cBhvr>
                                      <p:tavLst>
                                        <p:tav tm="0">
                                          <p:val>
                                            <p:fltVal val="0"/>
                                          </p:val>
                                        </p:tav>
                                        <p:tav tm="100000">
                                          <p:val>
                                            <p:strVal val="#ppt_w"/>
                                          </p:val>
                                        </p:tav>
                                      </p:tavLst>
                                    </p:anim>
                                    <p:anim calcmode="lin" valueType="num">
                                      <p:cBhvr>
                                        <p:cTn id="50" dur="500" fill="hold"/>
                                        <p:tgtEl>
                                          <p:spTgt spid="10250"/>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0262"/>
                                        </p:tgtEl>
                                        <p:attrNameLst>
                                          <p:attrName>style.visibility</p:attrName>
                                        </p:attrNameLst>
                                      </p:cBhvr>
                                      <p:to>
                                        <p:strVal val="visible"/>
                                      </p:to>
                                    </p:set>
                                    <p:anim calcmode="lin" valueType="num">
                                      <p:cBhvr>
                                        <p:cTn id="53" dur="500" fill="hold"/>
                                        <p:tgtEl>
                                          <p:spTgt spid="10262"/>
                                        </p:tgtEl>
                                        <p:attrNameLst>
                                          <p:attrName>ppt_w</p:attrName>
                                        </p:attrNameLst>
                                      </p:cBhvr>
                                      <p:tavLst>
                                        <p:tav tm="0">
                                          <p:val>
                                            <p:fltVal val="0"/>
                                          </p:val>
                                        </p:tav>
                                        <p:tav tm="100000">
                                          <p:val>
                                            <p:strVal val="#ppt_w"/>
                                          </p:val>
                                        </p:tav>
                                      </p:tavLst>
                                    </p:anim>
                                    <p:anim calcmode="lin" valueType="num">
                                      <p:cBhvr>
                                        <p:cTn id="54" dur="500" fill="hold"/>
                                        <p:tgtEl>
                                          <p:spTgt spid="10262"/>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0257"/>
                                        </p:tgtEl>
                                        <p:attrNameLst>
                                          <p:attrName>style.visibility</p:attrName>
                                        </p:attrNameLst>
                                      </p:cBhvr>
                                      <p:to>
                                        <p:strVal val="visible"/>
                                      </p:to>
                                    </p:set>
                                    <p:anim calcmode="lin" valueType="num">
                                      <p:cBhvr>
                                        <p:cTn id="57" dur="500" fill="hold"/>
                                        <p:tgtEl>
                                          <p:spTgt spid="10257"/>
                                        </p:tgtEl>
                                        <p:attrNameLst>
                                          <p:attrName>ppt_w</p:attrName>
                                        </p:attrNameLst>
                                      </p:cBhvr>
                                      <p:tavLst>
                                        <p:tav tm="0">
                                          <p:val>
                                            <p:fltVal val="0"/>
                                          </p:val>
                                        </p:tav>
                                        <p:tav tm="100000">
                                          <p:val>
                                            <p:strVal val="#ppt_w"/>
                                          </p:val>
                                        </p:tav>
                                      </p:tavLst>
                                    </p:anim>
                                    <p:anim calcmode="lin" valueType="num">
                                      <p:cBhvr>
                                        <p:cTn id="58" dur="500" fill="hold"/>
                                        <p:tgtEl>
                                          <p:spTgt spid="10257"/>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0260"/>
                                        </p:tgtEl>
                                        <p:attrNameLst>
                                          <p:attrName>style.visibility</p:attrName>
                                        </p:attrNameLst>
                                      </p:cBhvr>
                                      <p:to>
                                        <p:strVal val="visible"/>
                                      </p:to>
                                    </p:set>
                                    <p:anim calcmode="lin" valueType="num">
                                      <p:cBhvr>
                                        <p:cTn id="61" dur="500" fill="hold"/>
                                        <p:tgtEl>
                                          <p:spTgt spid="10260"/>
                                        </p:tgtEl>
                                        <p:attrNameLst>
                                          <p:attrName>ppt_w</p:attrName>
                                        </p:attrNameLst>
                                      </p:cBhvr>
                                      <p:tavLst>
                                        <p:tav tm="0">
                                          <p:val>
                                            <p:fltVal val="0"/>
                                          </p:val>
                                        </p:tav>
                                        <p:tav tm="100000">
                                          <p:val>
                                            <p:strVal val="#ppt_w"/>
                                          </p:val>
                                        </p:tav>
                                      </p:tavLst>
                                    </p:anim>
                                    <p:anim calcmode="lin" valueType="num">
                                      <p:cBhvr>
                                        <p:cTn id="62" dur="500" fill="hold"/>
                                        <p:tgtEl>
                                          <p:spTgt spid="10260"/>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10258"/>
                                        </p:tgtEl>
                                        <p:attrNameLst>
                                          <p:attrName>style.visibility</p:attrName>
                                        </p:attrNameLst>
                                      </p:cBhvr>
                                      <p:to>
                                        <p:strVal val="visible"/>
                                      </p:to>
                                    </p:set>
                                    <p:anim calcmode="lin" valueType="num">
                                      <p:cBhvr>
                                        <p:cTn id="65" dur="500" fill="hold"/>
                                        <p:tgtEl>
                                          <p:spTgt spid="10258"/>
                                        </p:tgtEl>
                                        <p:attrNameLst>
                                          <p:attrName>ppt_w</p:attrName>
                                        </p:attrNameLst>
                                      </p:cBhvr>
                                      <p:tavLst>
                                        <p:tav tm="0">
                                          <p:val>
                                            <p:fltVal val="0"/>
                                          </p:val>
                                        </p:tav>
                                        <p:tav tm="100000">
                                          <p:val>
                                            <p:strVal val="#ppt_w"/>
                                          </p:val>
                                        </p:tav>
                                      </p:tavLst>
                                    </p:anim>
                                    <p:anim calcmode="lin" valueType="num">
                                      <p:cBhvr>
                                        <p:cTn id="66" dur="500" fill="hold"/>
                                        <p:tgtEl>
                                          <p:spTgt spid="10258"/>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10246"/>
                                        </p:tgtEl>
                                        <p:attrNameLst>
                                          <p:attrName>style.visibility</p:attrName>
                                        </p:attrNameLst>
                                      </p:cBhvr>
                                      <p:to>
                                        <p:strVal val="visible"/>
                                      </p:to>
                                    </p:set>
                                    <p:anim calcmode="lin" valueType="num">
                                      <p:cBhvr>
                                        <p:cTn id="71" dur="500" fill="hold"/>
                                        <p:tgtEl>
                                          <p:spTgt spid="10246"/>
                                        </p:tgtEl>
                                        <p:attrNameLst>
                                          <p:attrName>ppt_w</p:attrName>
                                        </p:attrNameLst>
                                      </p:cBhvr>
                                      <p:tavLst>
                                        <p:tav tm="0">
                                          <p:val>
                                            <p:fltVal val="0"/>
                                          </p:val>
                                        </p:tav>
                                        <p:tav tm="100000">
                                          <p:val>
                                            <p:strVal val="#ppt_w"/>
                                          </p:val>
                                        </p:tav>
                                      </p:tavLst>
                                    </p:anim>
                                    <p:anim calcmode="lin" valueType="num">
                                      <p:cBhvr>
                                        <p:cTn id="72" dur="500" fill="hold"/>
                                        <p:tgtEl>
                                          <p:spTgt spid="10246"/>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0248"/>
                                        </p:tgtEl>
                                        <p:attrNameLst>
                                          <p:attrName>style.visibility</p:attrName>
                                        </p:attrNameLst>
                                      </p:cBhvr>
                                      <p:to>
                                        <p:strVal val="visible"/>
                                      </p:to>
                                    </p:set>
                                    <p:anim calcmode="lin" valueType="num">
                                      <p:cBhvr>
                                        <p:cTn id="75" dur="500" fill="hold"/>
                                        <p:tgtEl>
                                          <p:spTgt spid="10248"/>
                                        </p:tgtEl>
                                        <p:attrNameLst>
                                          <p:attrName>ppt_w</p:attrName>
                                        </p:attrNameLst>
                                      </p:cBhvr>
                                      <p:tavLst>
                                        <p:tav tm="0">
                                          <p:val>
                                            <p:fltVal val="0"/>
                                          </p:val>
                                        </p:tav>
                                        <p:tav tm="100000">
                                          <p:val>
                                            <p:strVal val="#ppt_w"/>
                                          </p:val>
                                        </p:tav>
                                      </p:tavLst>
                                    </p:anim>
                                    <p:anim calcmode="lin" valueType="num">
                                      <p:cBhvr>
                                        <p:cTn id="76" dur="500" fill="hold"/>
                                        <p:tgtEl>
                                          <p:spTgt spid="10248"/>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10251"/>
                                        </p:tgtEl>
                                        <p:attrNameLst>
                                          <p:attrName>style.visibility</p:attrName>
                                        </p:attrNameLst>
                                      </p:cBhvr>
                                      <p:to>
                                        <p:strVal val="visible"/>
                                      </p:to>
                                    </p:set>
                                    <p:anim calcmode="lin" valueType="num">
                                      <p:cBhvr>
                                        <p:cTn id="79" dur="500" fill="hold"/>
                                        <p:tgtEl>
                                          <p:spTgt spid="10251"/>
                                        </p:tgtEl>
                                        <p:attrNameLst>
                                          <p:attrName>ppt_w</p:attrName>
                                        </p:attrNameLst>
                                      </p:cBhvr>
                                      <p:tavLst>
                                        <p:tav tm="0">
                                          <p:val>
                                            <p:fltVal val="0"/>
                                          </p:val>
                                        </p:tav>
                                        <p:tav tm="100000">
                                          <p:val>
                                            <p:strVal val="#ppt_w"/>
                                          </p:val>
                                        </p:tav>
                                      </p:tavLst>
                                    </p:anim>
                                    <p:anim calcmode="lin" valueType="num">
                                      <p:cBhvr>
                                        <p:cTn id="80" dur="500" fill="hold"/>
                                        <p:tgtEl>
                                          <p:spTgt spid="10251"/>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0263"/>
                                        </p:tgtEl>
                                        <p:attrNameLst>
                                          <p:attrName>style.visibility</p:attrName>
                                        </p:attrNameLst>
                                      </p:cBhvr>
                                      <p:to>
                                        <p:strVal val="visible"/>
                                      </p:to>
                                    </p:set>
                                    <p:anim calcmode="lin" valueType="num">
                                      <p:cBhvr>
                                        <p:cTn id="83" dur="500" fill="hold"/>
                                        <p:tgtEl>
                                          <p:spTgt spid="10263"/>
                                        </p:tgtEl>
                                        <p:attrNameLst>
                                          <p:attrName>ppt_w</p:attrName>
                                        </p:attrNameLst>
                                      </p:cBhvr>
                                      <p:tavLst>
                                        <p:tav tm="0">
                                          <p:val>
                                            <p:fltVal val="0"/>
                                          </p:val>
                                        </p:tav>
                                        <p:tav tm="100000">
                                          <p:val>
                                            <p:strVal val="#ppt_w"/>
                                          </p:val>
                                        </p:tav>
                                      </p:tavLst>
                                    </p:anim>
                                    <p:anim calcmode="lin" valueType="num">
                                      <p:cBhvr>
                                        <p:cTn id="84" dur="500" fill="hold"/>
                                        <p:tgtEl>
                                          <p:spTgt spid="10263"/>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10266"/>
                                        </p:tgtEl>
                                        <p:attrNameLst>
                                          <p:attrName>style.visibility</p:attrName>
                                        </p:attrNameLst>
                                      </p:cBhvr>
                                      <p:to>
                                        <p:strVal val="visible"/>
                                      </p:to>
                                    </p:set>
                                    <p:anim calcmode="lin" valueType="num">
                                      <p:cBhvr>
                                        <p:cTn id="87" dur="500" fill="hold"/>
                                        <p:tgtEl>
                                          <p:spTgt spid="10266"/>
                                        </p:tgtEl>
                                        <p:attrNameLst>
                                          <p:attrName>ppt_w</p:attrName>
                                        </p:attrNameLst>
                                      </p:cBhvr>
                                      <p:tavLst>
                                        <p:tav tm="0">
                                          <p:val>
                                            <p:fltVal val="0"/>
                                          </p:val>
                                        </p:tav>
                                        <p:tav tm="100000">
                                          <p:val>
                                            <p:strVal val="#ppt_w"/>
                                          </p:val>
                                        </p:tav>
                                      </p:tavLst>
                                    </p:anim>
                                    <p:anim calcmode="lin" valueType="num">
                                      <p:cBhvr>
                                        <p:cTn id="88" dur="500" fill="hold"/>
                                        <p:tgtEl>
                                          <p:spTgt spid="10266"/>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0" presetClass="entr" presetSubtype="0" fill="hold" nodeType="clickEffect">
                                  <p:stCondLst>
                                    <p:cond delay="0"/>
                                  </p:stCondLst>
                                  <p:childTnLst>
                                    <p:set>
                                      <p:cBhvr>
                                        <p:cTn id="92" dur="1" fill="hold">
                                          <p:stCondLst>
                                            <p:cond delay="0"/>
                                          </p:stCondLst>
                                        </p:cTn>
                                        <p:tgtEl>
                                          <p:spTgt spid="10268"/>
                                        </p:tgtEl>
                                        <p:attrNameLst>
                                          <p:attrName>style.visibility</p:attrName>
                                        </p:attrNameLst>
                                      </p:cBhvr>
                                      <p:to>
                                        <p:strVal val="visible"/>
                                      </p:to>
                                    </p:set>
                                    <p:animEffect transition="in" filter="wedge">
                                      <p:cBhvr>
                                        <p:cTn id="93" dur="2000"/>
                                        <p:tgtEl>
                                          <p:spTgt spid="10268"/>
                                        </p:tgtEl>
                                      </p:cBhvr>
                                    </p:animEffect>
                                  </p:childTnLst>
                                </p:cTn>
                              </p:par>
                            </p:childTnLst>
                          </p:cTn>
                        </p:par>
                      </p:childTnLst>
                    </p:cTn>
                  </p:par>
                  <p:par>
                    <p:cTn id="94" fill="hold">
                      <p:stCondLst>
                        <p:cond delay="indefinite"/>
                      </p:stCondLst>
                      <p:childTnLst>
                        <p:par>
                          <p:cTn id="95" fill="hold">
                            <p:stCondLst>
                              <p:cond delay="0"/>
                            </p:stCondLst>
                            <p:childTnLst>
                              <p:par>
                                <p:cTn id="96" presetID="20" presetClass="entr" presetSubtype="0" fill="hold" nodeType="clickEffect">
                                  <p:stCondLst>
                                    <p:cond delay="0"/>
                                  </p:stCondLst>
                                  <p:childTnLst>
                                    <p:set>
                                      <p:cBhvr>
                                        <p:cTn id="97" dur="1" fill="hold">
                                          <p:stCondLst>
                                            <p:cond delay="0"/>
                                          </p:stCondLst>
                                        </p:cTn>
                                        <p:tgtEl>
                                          <p:spTgt spid="10270"/>
                                        </p:tgtEl>
                                        <p:attrNameLst>
                                          <p:attrName>style.visibility</p:attrName>
                                        </p:attrNameLst>
                                      </p:cBhvr>
                                      <p:to>
                                        <p:strVal val="visible"/>
                                      </p:to>
                                    </p:set>
                                    <p:animEffect transition="in" filter="wedge">
                                      <p:cBhvr>
                                        <p:cTn id="98" dur="2000"/>
                                        <p:tgtEl>
                                          <p:spTgt spid="10270"/>
                                        </p:tgtEl>
                                      </p:cBhvr>
                                    </p:animEffect>
                                  </p:childTnLst>
                                </p:cTn>
                              </p:par>
                            </p:childTnLst>
                          </p:cTn>
                        </p:par>
                      </p:childTnLst>
                    </p:cTn>
                  </p:par>
                  <p:par>
                    <p:cTn id="99" fill="hold">
                      <p:stCondLst>
                        <p:cond delay="indefinite"/>
                      </p:stCondLst>
                      <p:childTnLst>
                        <p:par>
                          <p:cTn id="100" fill="hold">
                            <p:stCondLst>
                              <p:cond delay="0"/>
                            </p:stCondLst>
                            <p:childTnLst>
                              <p:par>
                                <p:cTn id="101" presetID="20" presetClass="entr" presetSubtype="0" fill="hold" nodeType="clickEffect">
                                  <p:stCondLst>
                                    <p:cond delay="0"/>
                                  </p:stCondLst>
                                  <p:childTnLst>
                                    <p:set>
                                      <p:cBhvr>
                                        <p:cTn id="102" dur="1" fill="hold">
                                          <p:stCondLst>
                                            <p:cond delay="0"/>
                                          </p:stCondLst>
                                        </p:cTn>
                                        <p:tgtEl>
                                          <p:spTgt spid="10271"/>
                                        </p:tgtEl>
                                        <p:attrNameLst>
                                          <p:attrName>style.visibility</p:attrName>
                                        </p:attrNameLst>
                                      </p:cBhvr>
                                      <p:to>
                                        <p:strVal val="visible"/>
                                      </p:to>
                                    </p:set>
                                    <p:animEffect transition="in" filter="wedge">
                                      <p:cBhvr>
                                        <p:cTn id="103" dur="2000"/>
                                        <p:tgtEl>
                                          <p:spTgt spid="10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9" grpId="0" animBg="1"/>
      <p:bldP spid="10250" grpId="0" animBg="1"/>
      <p:bldP spid="10251" grpId="0" animBg="1"/>
      <p:bldP spid="10255" grpId="0"/>
      <p:bldP spid="10257" grpId="0" animBg="1"/>
      <p:bldP spid="10258" grpId="0" animBg="1"/>
      <p:bldP spid="10260" grpId="0"/>
      <p:bldP spid="10266" grpId="0"/>
      <p:bldP spid="10273" grpId="0" animBg="1"/>
      <p:bldP spid="1027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1676400" y="914401"/>
            <a:ext cx="7162800" cy="4619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buNone/>
            </a:pPr>
            <a:r>
              <a:rPr lang="en-US" altLang="vi-VN" sz="2400" b="1" dirty="0"/>
              <a:t>1. Chính sách dân số</a:t>
            </a:r>
            <a:endParaRPr lang="en-US" altLang="vi-VN" sz="2400" b="1" dirty="0">
              <a:solidFill>
                <a:schemeClr val="tx2"/>
              </a:solidFill>
            </a:endParaRPr>
          </a:p>
        </p:txBody>
      </p:sp>
      <p:sp>
        <p:nvSpPr>
          <p:cNvPr id="9219" name="TextBox 3"/>
          <p:cNvSpPr txBox="1"/>
          <p:nvPr/>
        </p:nvSpPr>
        <p:spPr>
          <a:xfrm>
            <a:off x="1676400" y="6350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8" name="TextBox 2"/>
          <p:cNvSpPr txBox="1"/>
          <p:nvPr/>
        </p:nvSpPr>
        <p:spPr>
          <a:xfrm>
            <a:off x="1905000" y="1447801"/>
            <a:ext cx="8686800" cy="8302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400" b="1" dirty="0"/>
              <a:t>b. Mục tiêu và phương hướng cơ bản để thực hiện chính sách dân số</a:t>
            </a:r>
          </a:p>
        </p:txBody>
      </p:sp>
      <p:sp>
        <p:nvSpPr>
          <p:cNvPr id="6" name="Text Box 5"/>
          <p:cNvSpPr txBox="1">
            <a:spLocks noChangeArrowheads="1"/>
          </p:cNvSpPr>
          <p:nvPr/>
        </p:nvSpPr>
        <p:spPr bwMode="auto">
          <a:xfrm>
            <a:off x="3657600" y="3200401"/>
            <a:ext cx="5105400" cy="523875"/>
          </a:xfrm>
          <a:prstGeom prst="rect">
            <a:avLst/>
          </a:prstGeom>
          <a:gradFill rotWithShape="1">
            <a:gsLst>
              <a:gs pos="0">
                <a:srgbClr val="FFFFCC"/>
              </a:gs>
              <a:gs pos="50000">
                <a:schemeClr val="bg1"/>
              </a:gs>
              <a:gs pos="100000">
                <a:srgbClr val="FFFFCC"/>
              </a:gs>
            </a:gsLst>
            <a:lin ang="5400000" scaled="1"/>
          </a:gradFill>
          <a:ln w="38100" cmpd="dbl">
            <a:solidFill>
              <a:srgbClr val="006600"/>
            </a:solidFill>
            <a:miter lim="800000"/>
          </a:ln>
          <a:effectLst/>
        </p:spPr>
        <p:txBody>
          <a:bodyPr>
            <a:spAutoFit/>
          </a:bodyPr>
          <a:lstStyle/>
          <a:p>
            <a:pPr>
              <a:spcBef>
                <a:spcPct val="50000"/>
              </a:spcBef>
            </a:pPr>
            <a:r>
              <a:rPr lang="en-US" altLang="x-none" sz="2800" dirty="0">
                <a:solidFill>
                  <a:srgbClr val="0000FF"/>
                </a:solidFill>
                <a:latin typeface="Arial" panose="020B0604020202020204" pitchFamily="34" charset="0"/>
              </a:rPr>
              <a:t>Giảm tốc độ gia tăng dân số</a:t>
            </a:r>
          </a:p>
        </p:txBody>
      </p:sp>
      <p:sp>
        <p:nvSpPr>
          <p:cNvPr id="7" name="Text Box 6"/>
          <p:cNvSpPr txBox="1">
            <a:spLocks noChangeArrowheads="1"/>
          </p:cNvSpPr>
          <p:nvPr/>
        </p:nvSpPr>
        <p:spPr bwMode="auto">
          <a:xfrm>
            <a:off x="3657600" y="4949825"/>
            <a:ext cx="5105400" cy="522288"/>
          </a:xfrm>
          <a:prstGeom prst="rect">
            <a:avLst/>
          </a:prstGeom>
          <a:gradFill rotWithShape="1">
            <a:gsLst>
              <a:gs pos="0">
                <a:srgbClr val="FFFFCC"/>
              </a:gs>
              <a:gs pos="50000">
                <a:schemeClr val="bg1"/>
              </a:gs>
              <a:gs pos="100000">
                <a:srgbClr val="FFFFCC"/>
              </a:gs>
            </a:gsLst>
            <a:lin ang="5400000" scaled="1"/>
          </a:gradFill>
          <a:ln w="38100" cmpd="dbl">
            <a:solidFill>
              <a:srgbClr val="006600"/>
            </a:solidFill>
            <a:miter lim="800000"/>
          </a:ln>
          <a:effectLst/>
        </p:spPr>
        <p:txBody>
          <a:bodyPr>
            <a:spAutoFit/>
          </a:bodyPr>
          <a:lstStyle/>
          <a:p>
            <a:pPr>
              <a:spcBef>
                <a:spcPct val="50000"/>
              </a:spcBef>
            </a:pPr>
            <a:r>
              <a:rPr lang="en-US" altLang="x-none" sz="2800" dirty="0">
                <a:solidFill>
                  <a:srgbClr val="0000FF"/>
                </a:solidFill>
                <a:latin typeface="Arial" panose="020B0604020202020204" pitchFamily="34" charset="0"/>
              </a:rPr>
              <a:t> ổn định quy mô, cơ cấu</a:t>
            </a:r>
          </a:p>
        </p:txBody>
      </p:sp>
      <p:sp>
        <p:nvSpPr>
          <p:cNvPr id="9" name="Text Box 7"/>
          <p:cNvSpPr txBox="1">
            <a:spLocks noChangeArrowheads="1"/>
          </p:cNvSpPr>
          <p:nvPr/>
        </p:nvSpPr>
        <p:spPr bwMode="auto">
          <a:xfrm>
            <a:off x="3733800" y="5795963"/>
            <a:ext cx="5105400" cy="522288"/>
          </a:xfrm>
          <a:prstGeom prst="rect">
            <a:avLst/>
          </a:prstGeom>
          <a:gradFill rotWithShape="1">
            <a:gsLst>
              <a:gs pos="0">
                <a:srgbClr val="FFFFCC"/>
              </a:gs>
              <a:gs pos="50000">
                <a:schemeClr val="bg1"/>
              </a:gs>
              <a:gs pos="100000">
                <a:srgbClr val="FFFFCC"/>
              </a:gs>
            </a:gsLst>
            <a:lin ang="5400000" scaled="1"/>
          </a:gradFill>
          <a:ln w="38100" cmpd="dbl">
            <a:solidFill>
              <a:srgbClr val="006600"/>
            </a:solidFill>
            <a:miter lim="800000"/>
          </a:ln>
          <a:effectLst/>
        </p:spPr>
        <p:txBody>
          <a:bodyPr>
            <a:spAutoFit/>
          </a:bodyPr>
          <a:lstStyle/>
          <a:p>
            <a:pPr>
              <a:spcBef>
                <a:spcPct val="50000"/>
              </a:spcBef>
            </a:pPr>
            <a:r>
              <a:rPr lang="en-US" altLang="x-none" sz="2800" dirty="0">
                <a:solidFill>
                  <a:srgbClr val="0000FF"/>
                </a:solidFill>
                <a:latin typeface="Arial" panose="020B0604020202020204" pitchFamily="34" charset="0"/>
              </a:rPr>
              <a:t>Nâng cao chất lượng dân số </a:t>
            </a:r>
          </a:p>
        </p:txBody>
      </p:sp>
      <p:sp>
        <p:nvSpPr>
          <p:cNvPr id="10" name="Line 8"/>
          <p:cNvSpPr/>
          <p:nvPr/>
        </p:nvSpPr>
        <p:spPr>
          <a:xfrm flipV="1">
            <a:off x="3048000" y="3349625"/>
            <a:ext cx="609600" cy="1447800"/>
          </a:xfrm>
          <a:prstGeom prst="line">
            <a:avLst/>
          </a:prstGeom>
          <a:ln w="38100" cap="flat" cmpd="dbl">
            <a:solidFill>
              <a:srgbClr val="0000FF"/>
            </a:solidFill>
            <a:prstDash val="solid"/>
            <a:headEnd type="none" w="med" len="med"/>
            <a:tailEnd type="triangle" w="med" len="med"/>
          </a:ln>
        </p:spPr>
      </p:sp>
      <p:sp>
        <p:nvSpPr>
          <p:cNvPr id="11" name="Line 9"/>
          <p:cNvSpPr/>
          <p:nvPr/>
        </p:nvSpPr>
        <p:spPr>
          <a:xfrm flipV="1">
            <a:off x="3048000" y="4340225"/>
            <a:ext cx="609600" cy="457200"/>
          </a:xfrm>
          <a:prstGeom prst="line">
            <a:avLst/>
          </a:prstGeom>
          <a:ln w="38100" cap="flat" cmpd="dbl">
            <a:solidFill>
              <a:srgbClr val="0000FF"/>
            </a:solidFill>
            <a:prstDash val="solid"/>
            <a:headEnd type="none" w="med" len="med"/>
            <a:tailEnd type="triangle" w="med" len="med"/>
          </a:ln>
        </p:spPr>
      </p:sp>
      <p:sp>
        <p:nvSpPr>
          <p:cNvPr id="12" name="Line 10"/>
          <p:cNvSpPr/>
          <p:nvPr/>
        </p:nvSpPr>
        <p:spPr>
          <a:xfrm>
            <a:off x="3048000" y="4797426"/>
            <a:ext cx="685800" cy="1303655"/>
          </a:xfrm>
          <a:prstGeom prst="line">
            <a:avLst/>
          </a:prstGeom>
          <a:ln w="38100" cap="flat" cmpd="dbl">
            <a:solidFill>
              <a:srgbClr val="0000FF"/>
            </a:solidFill>
            <a:prstDash val="solid"/>
            <a:headEnd type="none" w="med" len="med"/>
            <a:tailEnd type="triangle" w="med" len="med"/>
          </a:ln>
        </p:spPr>
      </p:sp>
      <p:sp>
        <p:nvSpPr>
          <p:cNvPr id="13" name="Text Box 12"/>
          <p:cNvSpPr txBox="1"/>
          <p:nvPr/>
        </p:nvSpPr>
        <p:spPr>
          <a:xfrm>
            <a:off x="2133600" y="2362201"/>
            <a:ext cx="8382000" cy="523875"/>
          </a:xfrm>
          <a:prstGeom prst="rect">
            <a:avLst/>
          </a:prstGeom>
          <a:noFill/>
          <a:ln w="38100">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800" b="1" dirty="0">
                <a:solidFill>
                  <a:srgbClr val="FF0000"/>
                </a:solidFill>
                <a:latin typeface="Times New Roman" panose="02020603050405020304" pitchFamily="18" charset="0"/>
              </a:rPr>
              <a:t>* Mục tiêu cần đạt được của chính sách dân số là gì?</a:t>
            </a:r>
          </a:p>
        </p:txBody>
      </p:sp>
      <p:sp>
        <p:nvSpPr>
          <p:cNvPr id="14" name="Oval 16"/>
          <p:cNvSpPr/>
          <p:nvPr/>
        </p:nvSpPr>
        <p:spPr>
          <a:xfrm>
            <a:off x="1752600" y="3349625"/>
            <a:ext cx="1295400" cy="2895600"/>
          </a:xfrm>
          <a:prstGeom prst="ellipse">
            <a:avLst/>
          </a:prstGeom>
          <a:solidFill>
            <a:srgbClr val="FFFFCC"/>
          </a:solidFill>
          <a:ln w="9525" cap="flat" cmpd="sng">
            <a:solidFill>
              <a:schemeClr val="folHlink"/>
            </a:solidFill>
            <a:prstDash val="solid"/>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800" b="1" dirty="0">
                <a:solidFill>
                  <a:srgbClr val="0000FF"/>
                </a:solidFill>
                <a:latin typeface="Times New Roman" panose="02020603050405020304" pitchFamily="18" charset="0"/>
              </a:rPr>
              <a:t>Mục </a:t>
            </a:r>
          </a:p>
          <a:p>
            <a:pPr marL="0" indent="0" algn="ctr" rtl="0" eaLnBrk="1" hangingPunct="1">
              <a:spcBef>
                <a:spcPct val="50000"/>
              </a:spcBef>
              <a:buNone/>
            </a:pPr>
            <a:r>
              <a:rPr lang="en-US" altLang="vi-VN" sz="2800" b="1" dirty="0">
                <a:solidFill>
                  <a:srgbClr val="0000FF"/>
                </a:solidFill>
                <a:latin typeface="Times New Roman" panose="02020603050405020304" pitchFamily="18" charset="0"/>
              </a:rPr>
              <a:t>tiêu</a:t>
            </a:r>
          </a:p>
          <a:p>
            <a:pPr marL="0" indent="0" algn="ctr" rtl="0" eaLnBrk="1" hangingPunct="1">
              <a:spcBef>
                <a:spcPct val="0"/>
              </a:spcBef>
              <a:buNone/>
            </a:pPr>
            <a:endParaRPr lang="en-US" altLang="vi-VN" sz="2400" b="1" dirty="0">
              <a:latin typeface="Times New Roman" panose="02020603050405020304" pitchFamily="18" charset="0"/>
            </a:endParaRPr>
          </a:p>
        </p:txBody>
      </p:sp>
      <p:sp>
        <p:nvSpPr>
          <p:cNvPr id="15" name="Rectangle 17"/>
          <p:cNvSpPr/>
          <p:nvPr/>
        </p:nvSpPr>
        <p:spPr>
          <a:xfrm>
            <a:off x="3657600" y="4038600"/>
            <a:ext cx="5105400" cy="609600"/>
          </a:xfrm>
          <a:prstGeom prst="rect">
            <a:avLst/>
          </a:prstGeom>
          <a:solidFill>
            <a:srgbClr val="FFFFCC"/>
          </a:solidFill>
          <a:ln w="38100" cap="flat" cmpd="dbl">
            <a:solidFill>
              <a:srgbClr val="00CC00"/>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r>
              <a:rPr lang="en-US" altLang="vi-VN" sz="2400" b="1" dirty="0">
                <a:solidFill>
                  <a:srgbClr val="0000FF"/>
                </a:solidFill>
                <a:latin typeface="Times New Roman" panose="02020603050405020304" pitchFamily="18" charset="0"/>
              </a:rPr>
              <a:t> </a:t>
            </a:r>
            <a:r>
              <a:rPr lang="en-US" altLang="vi-VN" sz="2800" b="1" dirty="0">
                <a:solidFill>
                  <a:srgbClr val="0000FF"/>
                </a:solidFill>
                <a:latin typeface="Times New Roman" panose="02020603050405020304" pitchFamily="18" charset="0"/>
              </a:rPr>
              <a:t>Phân bố dân số hợp lý</a:t>
            </a:r>
          </a:p>
        </p:txBody>
      </p:sp>
      <p:sp>
        <p:nvSpPr>
          <p:cNvPr id="16" name="AutoShape 18"/>
          <p:cNvSpPr/>
          <p:nvPr/>
        </p:nvSpPr>
        <p:spPr>
          <a:xfrm>
            <a:off x="8915400" y="3425825"/>
            <a:ext cx="533400" cy="2590800"/>
          </a:xfrm>
          <a:prstGeom prst="rightBrace">
            <a:avLst>
              <a:gd name="adj1" fmla="val 40476"/>
              <a:gd name="adj2" fmla="val 50000"/>
            </a:avLst>
          </a:prstGeom>
          <a:noFill/>
          <a:ln w="9525" cap="flat" cmpd="sng">
            <a:solidFill>
              <a:srgbClr val="0000FF"/>
            </a:solidFill>
            <a:prstDash val="solid"/>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endParaRPr lang="vi-VN" altLang="vi-VN" sz="1600" b="1" dirty="0">
              <a:latin typeface="Times New Roman" panose="02020603050405020304" pitchFamily="18" charset="0"/>
            </a:endParaRPr>
          </a:p>
        </p:txBody>
      </p:sp>
      <p:sp>
        <p:nvSpPr>
          <p:cNvPr id="17" name="Text Box 19"/>
          <p:cNvSpPr txBox="1"/>
          <p:nvPr/>
        </p:nvSpPr>
        <p:spPr>
          <a:xfrm>
            <a:off x="9372600" y="3505201"/>
            <a:ext cx="1219200" cy="2492375"/>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400" b="1" dirty="0">
                <a:solidFill>
                  <a:srgbClr val="0000FF"/>
                </a:solidFill>
                <a:latin typeface="Times New Roman" panose="02020603050405020304" pitchFamily="18" charset="0"/>
              </a:rPr>
              <a:t>Phát </a:t>
            </a:r>
          </a:p>
          <a:p>
            <a:pPr marL="0" indent="0" algn="l" rtl="0" eaLnBrk="1" hangingPunct="1">
              <a:spcBef>
                <a:spcPct val="50000"/>
              </a:spcBef>
              <a:buNone/>
            </a:pPr>
            <a:r>
              <a:rPr lang="en-US" altLang="vi-VN" sz="2400" b="1" dirty="0">
                <a:solidFill>
                  <a:srgbClr val="0000FF"/>
                </a:solidFill>
                <a:latin typeface="Times New Roman" panose="02020603050405020304" pitchFamily="18" charset="0"/>
              </a:rPr>
              <a:t>triển </a:t>
            </a:r>
          </a:p>
          <a:p>
            <a:pPr marL="0" indent="0" algn="l" rtl="0" eaLnBrk="1" hangingPunct="1">
              <a:spcBef>
                <a:spcPct val="50000"/>
              </a:spcBef>
              <a:buNone/>
            </a:pPr>
            <a:r>
              <a:rPr lang="en-US" altLang="vi-VN" sz="2400" b="1" dirty="0">
                <a:solidFill>
                  <a:srgbClr val="0000FF"/>
                </a:solidFill>
                <a:latin typeface="Times New Roman" panose="02020603050405020304" pitchFamily="18" charset="0"/>
              </a:rPr>
              <a:t>nguồn</a:t>
            </a:r>
          </a:p>
          <a:p>
            <a:pPr marL="0" indent="0" algn="l" rtl="0" eaLnBrk="1" hangingPunct="1">
              <a:spcBef>
                <a:spcPct val="50000"/>
              </a:spcBef>
              <a:buNone/>
            </a:pPr>
            <a:r>
              <a:rPr lang="en-US" altLang="vi-VN" sz="2400" b="1" dirty="0">
                <a:solidFill>
                  <a:srgbClr val="0000FF"/>
                </a:solidFill>
                <a:latin typeface="Times New Roman" panose="02020603050405020304" pitchFamily="18" charset="0"/>
              </a:rPr>
              <a:t>nhân lực</a:t>
            </a:r>
          </a:p>
        </p:txBody>
      </p:sp>
      <p:sp>
        <p:nvSpPr>
          <p:cNvPr id="18" name="Line 20"/>
          <p:cNvSpPr/>
          <p:nvPr/>
        </p:nvSpPr>
        <p:spPr>
          <a:xfrm>
            <a:off x="3048000" y="4797426"/>
            <a:ext cx="609600" cy="394335"/>
          </a:xfrm>
          <a:prstGeom prst="line">
            <a:avLst/>
          </a:prstGeom>
          <a:ln w="38100" cap="flat" cmpd="dbl">
            <a:solidFill>
              <a:srgbClr val="0000FF"/>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edg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edge">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edge">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edge">
                                      <p:cBhvr>
                                        <p:cTn id="63" dur="2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bldLvl="0" animBg="1"/>
      <p:bldP spid="9" grpId="0" animBg="1"/>
      <p:bldP spid="13" grpId="0"/>
      <p:bldP spid="14" grpId="0" animBg="1"/>
      <p:bldP spid="15"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p:nvPr/>
        </p:nvSpPr>
        <p:spPr>
          <a:xfrm>
            <a:off x="1676400" y="914401"/>
            <a:ext cx="7162800" cy="4619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buNone/>
            </a:pPr>
            <a:r>
              <a:rPr lang="en-US" altLang="vi-VN" sz="2400" b="1" dirty="0"/>
              <a:t>1. Chính sách dân số</a:t>
            </a:r>
            <a:endParaRPr lang="en-US" altLang="vi-VN" sz="2400" b="1" dirty="0">
              <a:solidFill>
                <a:schemeClr val="tx2"/>
              </a:solidFill>
            </a:endParaRPr>
          </a:p>
        </p:txBody>
      </p:sp>
      <p:sp>
        <p:nvSpPr>
          <p:cNvPr id="10243" name="TextBox 3"/>
          <p:cNvSpPr txBox="1"/>
          <p:nvPr/>
        </p:nvSpPr>
        <p:spPr>
          <a:xfrm>
            <a:off x="1676400" y="63500"/>
            <a:ext cx="8686800" cy="954088"/>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a:spcBef>
                <a:spcPct val="0"/>
              </a:spcBef>
              <a:buNone/>
            </a:pPr>
            <a:r>
              <a:rPr lang="vi-VN" altLang="vi-VN" sz="2800" b="1" dirty="0">
                <a:solidFill>
                  <a:srgbClr val="FF0000"/>
                </a:solidFill>
              </a:rPr>
              <a:t>Bài 11: CHÍNH SÁCH DÂN SỐ VÀ GIẢI QUYẾT VIỆC LÀM</a:t>
            </a:r>
          </a:p>
        </p:txBody>
      </p:sp>
      <p:sp>
        <p:nvSpPr>
          <p:cNvPr id="8" name="TextBox 2"/>
          <p:cNvSpPr txBox="1"/>
          <p:nvPr/>
        </p:nvSpPr>
        <p:spPr>
          <a:xfrm>
            <a:off x="1905000" y="1447801"/>
            <a:ext cx="8686800" cy="830263"/>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a:spcBef>
                <a:spcPct val="0"/>
              </a:spcBef>
              <a:buNone/>
            </a:pPr>
            <a:r>
              <a:rPr lang="vi-VN" altLang="vi-VN" sz="2400" b="1" dirty="0"/>
              <a:t>b. Mục tiêu và phương hướng cơ bản để thực hiện chính sách dân số</a:t>
            </a:r>
          </a:p>
        </p:txBody>
      </p:sp>
      <p:sp>
        <p:nvSpPr>
          <p:cNvPr id="13" name="Text Box 12"/>
          <p:cNvSpPr txBox="1"/>
          <p:nvPr/>
        </p:nvSpPr>
        <p:spPr>
          <a:xfrm>
            <a:off x="1905000" y="2286000"/>
            <a:ext cx="8686800" cy="954088"/>
          </a:xfrm>
          <a:prstGeom prst="rect">
            <a:avLst/>
          </a:prstGeom>
          <a:noFill/>
          <a:ln w="38100">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800" b="1" dirty="0">
                <a:solidFill>
                  <a:srgbClr val="FF0000"/>
                </a:solidFill>
                <a:latin typeface="Times New Roman" panose="02020603050405020304" pitchFamily="18" charset="0"/>
              </a:rPr>
              <a:t>* Phương hướng cơ bản để thực hiện chính sách dân số là gì?</a:t>
            </a:r>
          </a:p>
        </p:txBody>
      </p:sp>
      <p:sp>
        <p:nvSpPr>
          <p:cNvPr id="10246" name="Text Box 8"/>
          <p:cNvSpPr txBox="1"/>
          <p:nvPr/>
        </p:nvSpPr>
        <p:spPr>
          <a:xfrm>
            <a:off x="1762125" y="2819401"/>
            <a:ext cx="184150" cy="523875"/>
          </a:xfrm>
          <a:prstGeom prst="rect">
            <a:avLst/>
          </a:prstGeom>
          <a:noFill/>
          <a:ln w="9525">
            <a:noFill/>
          </a:ln>
        </p:spPr>
        <p:txBody>
          <a:bodyPr wrap="none">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endParaRPr lang="vi-VN" altLang="vi-VN" sz="2800" b="1" dirty="0">
              <a:solidFill>
                <a:srgbClr val="FF0000"/>
              </a:solidFill>
              <a:latin typeface="Times New Roman" panose="02020603050405020304" pitchFamily="18" charset="0"/>
            </a:endParaRPr>
          </a:p>
        </p:txBody>
      </p:sp>
      <p:sp>
        <p:nvSpPr>
          <p:cNvPr id="21" name="Oval 10"/>
          <p:cNvSpPr/>
          <p:nvPr/>
        </p:nvSpPr>
        <p:spPr>
          <a:xfrm>
            <a:off x="1600200" y="3586163"/>
            <a:ext cx="1524000" cy="1822450"/>
          </a:xfrm>
          <a:prstGeom prst="ellipse">
            <a:avLst/>
          </a:prstGeom>
          <a:solidFill>
            <a:srgbClr val="FFFFCC"/>
          </a:solidFill>
          <a:ln w="38100" cap="flat" cmpd="dbl">
            <a:solidFill>
              <a:srgbClr val="0000FF"/>
            </a:solidFill>
            <a:prstDash val="solid"/>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00FF"/>
                </a:solidFill>
                <a:latin typeface="Times New Roman" panose="02020603050405020304" pitchFamily="18" charset="0"/>
              </a:rPr>
              <a:t>Phương </a:t>
            </a:r>
          </a:p>
          <a:p>
            <a:pPr marL="0" indent="0" algn="ctr" rtl="0" eaLnBrk="1" hangingPunct="1">
              <a:spcBef>
                <a:spcPct val="0"/>
              </a:spcBef>
              <a:buNone/>
            </a:pPr>
            <a:r>
              <a:rPr lang="en-US" altLang="vi-VN" sz="2800" b="1" dirty="0">
                <a:solidFill>
                  <a:srgbClr val="0000FF"/>
                </a:solidFill>
                <a:latin typeface="Times New Roman" panose="02020603050405020304" pitchFamily="18" charset="0"/>
              </a:rPr>
              <a:t>hướng</a:t>
            </a:r>
          </a:p>
        </p:txBody>
      </p:sp>
      <p:sp>
        <p:nvSpPr>
          <p:cNvPr id="22" name="Rectangle 11"/>
          <p:cNvSpPr/>
          <p:nvPr/>
        </p:nvSpPr>
        <p:spPr>
          <a:xfrm>
            <a:off x="3657600" y="2935289"/>
            <a:ext cx="6921500" cy="650875"/>
          </a:xfrm>
          <a:prstGeom prst="rect">
            <a:avLst/>
          </a:prstGeom>
          <a:solidFill>
            <a:srgbClr val="FFFFCC"/>
          </a:solidFill>
          <a:ln w="38100" cap="flat" cmpd="dbl">
            <a:solidFill>
              <a:srgbClr val="0000FF"/>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00FF"/>
                </a:solidFill>
                <a:latin typeface="Times New Roman" panose="02020603050405020304" pitchFamily="18" charset="0"/>
              </a:rPr>
              <a:t>Tăng cường công tác dân số</a:t>
            </a:r>
          </a:p>
        </p:txBody>
      </p:sp>
      <p:sp>
        <p:nvSpPr>
          <p:cNvPr id="23" name="Rectangle 12"/>
          <p:cNvSpPr/>
          <p:nvPr/>
        </p:nvSpPr>
        <p:spPr>
          <a:xfrm>
            <a:off x="3657600" y="3905251"/>
            <a:ext cx="6934200" cy="714375"/>
          </a:xfrm>
          <a:prstGeom prst="rect">
            <a:avLst/>
          </a:prstGeom>
          <a:solidFill>
            <a:srgbClr val="FFFFCC"/>
          </a:solidFill>
          <a:ln w="38100" cap="flat" cmpd="dbl">
            <a:solidFill>
              <a:srgbClr val="0000FF"/>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00FF"/>
                </a:solidFill>
                <a:latin typeface="Times New Roman" panose="02020603050405020304" pitchFamily="18" charset="0"/>
              </a:rPr>
              <a:t>Thông tin, tuyên truyền giáo dục tốt</a:t>
            </a:r>
          </a:p>
        </p:txBody>
      </p:sp>
      <p:sp>
        <p:nvSpPr>
          <p:cNvPr id="24" name="Rectangle 13"/>
          <p:cNvSpPr/>
          <p:nvPr/>
        </p:nvSpPr>
        <p:spPr>
          <a:xfrm>
            <a:off x="3667126" y="4878389"/>
            <a:ext cx="6911975" cy="714375"/>
          </a:xfrm>
          <a:prstGeom prst="rect">
            <a:avLst/>
          </a:prstGeom>
          <a:solidFill>
            <a:srgbClr val="FFFFCC"/>
          </a:solidFill>
          <a:ln w="38100" cap="flat" cmpd="dbl">
            <a:solidFill>
              <a:srgbClr val="0000FF"/>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0"/>
              </a:spcBef>
              <a:buNone/>
            </a:pPr>
            <a:r>
              <a:rPr lang="en-US" altLang="vi-VN" sz="2800" b="1" dirty="0">
                <a:solidFill>
                  <a:srgbClr val="0000FF"/>
                </a:solidFill>
                <a:latin typeface="Times New Roman" panose="02020603050405020304" pitchFamily="18" charset="0"/>
              </a:rPr>
              <a:t>Nâng cao hiểu biết của người dân</a:t>
            </a:r>
          </a:p>
        </p:txBody>
      </p:sp>
      <p:sp>
        <p:nvSpPr>
          <p:cNvPr id="25" name="Rectangle 14"/>
          <p:cNvSpPr/>
          <p:nvPr/>
        </p:nvSpPr>
        <p:spPr>
          <a:xfrm>
            <a:off x="3681414" y="5838825"/>
            <a:ext cx="6910387" cy="838200"/>
          </a:xfrm>
          <a:prstGeom prst="rect">
            <a:avLst/>
          </a:prstGeom>
          <a:solidFill>
            <a:srgbClr val="FFFFCC"/>
          </a:solidFill>
          <a:ln w="38100" cap="flat" cmpd="dbl">
            <a:solidFill>
              <a:srgbClr val="0000FF"/>
            </a:solidFill>
            <a:prstDash val="solid"/>
            <a:miter/>
            <a:headEnd type="none" w="med" len="med"/>
            <a:tailEnd type="none" w="med" len="med"/>
          </a:ln>
        </p:spPr>
        <p:txBody>
          <a:bodyPr wrap="none" anchor="ct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0"/>
              </a:spcBef>
              <a:buNone/>
            </a:pPr>
            <a:r>
              <a:rPr lang="en-US" altLang="vi-VN" sz="2600" b="1" dirty="0">
                <a:solidFill>
                  <a:srgbClr val="0000FF"/>
                </a:solidFill>
                <a:latin typeface="Times New Roman" panose="02020603050405020304" pitchFamily="18" charset="0"/>
              </a:rPr>
              <a:t>Nhà nước phải đầu tư đúng mức, xã hội hoá</a:t>
            </a:r>
          </a:p>
          <a:p>
            <a:pPr marL="0" indent="0" algn="l" rtl="0" eaLnBrk="1" hangingPunct="1">
              <a:spcBef>
                <a:spcPct val="0"/>
              </a:spcBef>
              <a:buNone/>
            </a:pPr>
            <a:r>
              <a:rPr lang="en-US" altLang="vi-VN" sz="2600" b="1" dirty="0">
                <a:solidFill>
                  <a:srgbClr val="0000FF"/>
                </a:solidFill>
                <a:latin typeface="Times New Roman" panose="02020603050405020304" pitchFamily="18" charset="0"/>
              </a:rPr>
              <a:t>công tác dân số để mọi người chủ động tham gia</a:t>
            </a:r>
          </a:p>
        </p:txBody>
      </p:sp>
      <p:sp>
        <p:nvSpPr>
          <p:cNvPr id="26" name="Line 15"/>
          <p:cNvSpPr/>
          <p:nvPr/>
        </p:nvSpPr>
        <p:spPr>
          <a:xfrm flipV="1">
            <a:off x="3094038" y="3402013"/>
            <a:ext cx="533400" cy="1143000"/>
          </a:xfrm>
          <a:prstGeom prst="line">
            <a:avLst/>
          </a:prstGeom>
          <a:ln w="38100" cap="flat" cmpd="sng">
            <a:solidFill>
              <a:srgbClr val="0000FF"/>
            </a:solidFill>
            <a:prstDash val="solid"/>
            <a:headEnd type="none" w="med" len="med"/>
            <a:tailEnd type="triangle" w="med" len="med"/>
          </a:ln>
        </p:spPr>
      </p:sp>
      <p:sp>
        <p:nvSpPr>
          <p:cNvPr id="27" name="Line 16"/>
          <p:cNvSpPr/>
          <p:nvPr/>
        </p:nvSpPr>
        <p:spPr>
          <a:xfrm flipV="1">
            <a:off x="3109914" y="4327525"/>
            <a:ext cx="547687" cy="234950"/>
          </a:xfrm>
          <a:prstGeom prst="line">
            <a:avLst/>
          </a:prstGeom>
          <a:ln w="38100" cap="flat" cmpd="sng">
            <a:solidFill>
              <a:srgbClr val="0000FF"/>
            </a:solidFill>
            <a:prstDash val="solid"/>
            <a:headEnd type="none" w="med" len="med"/>
            <a:tailEnd type="triangle" w="med" len="med"/>
          </a:ln>
        </p:spPr>
      </p:sp>
      <p:sp>
        <p:nvSpPr>
          <p:cNvPr id="28" name="Line 17"/>
          <p:cNvSpPr/>
          <p:nvPr/>
        </p:nvSpPr>
        <p:spPr>
          <a:xfrm>
            <a:off x="3109914" y="4591051"/>
            <a:ext cx="547687" cy="708025"/>
          </a:xfrm>
          <a:prstGeom prst="line">
            <a:avLst/>
          </a:prstGeom>
          <a:ln w="38100" cap="flat" cmpd="sng">
            <a:solidFill>
              <a:srgbClr val="0000FF"/>
            </a:solidFill>
            <a:prstDash val="solid"/>
            <a:headEnd type="none" w="med" len="med"/>
            <a:tailEnd type="triangle" w="med" len="med"/>
          </a:ln>
        </p:spPr>
      </p:sp>
      <p:sp>
        <p:nvSpPr>
          <p:cNvPr id="29" name="Line 18"/>
          <p:cNvSpPr/>
          <p:nvPr/>
        </p:nvSpPr>
        <p:spPr>
          <a:xfrm>
            <a:off x="3094038" y="4591050"/>
            <a:ext cx="533400" cy="1828800"/>
          </a:xfrm>
          <a:prstGeom prst="line">
            <a:avLst/>
          </a:prstGeom>
          <a:ln w="38100" cap="flat" cmpd="sng">
            <a:solidFill>
              <a:srgbClr val="0000FF"/>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edge">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edge">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edge">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edge">
                                      <p:cBhvr>
                                        <p:cTn id="5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giadinhvanhoa"/>
          <p:cNvPicPr>
            <a:picLocks noChangeAspect="1"/>
          </p:cNvPicPr>
          <p:nvPr/>
        </p:nvPicPr>
        <p:blipFill>
          <a:blip r:embed="rId2"/>
          <a:stretch>
            <a:fillRect/>
          </a:stretch>
        </p:blipFill>
        <p:spPr>
          <a:xfrm>
            <a:off x="2209800" y="3505200"/>
            <a:ext cx="3505200" cy="2630488"/>
          </a:xfrm>
          <a:prstGeom prst="rect">
            <a:avLst/>
          </a:prstGeom>
          <a:noFill/>
          <a:ln w="9525">
            <a:noFill/>
          </a:ln>
        </p:spPr>
      </p:pic>
      <p:pic>
        <p:nvPicPr>
          <p:cNvPr id="14340" name="Picture 4" descr="nuoidayconngoan"/>
          <p:cNvPicPr>
            <a:picLocks noChangeAspect="1"/>
          </p:cNvPicPr>
          <p:nvPr/>
        </p:nvPicPr>
        <p:blipFill>
          <a:blip r:embed="rId3"/>
          <a:stretch>
            <a:fillRect/>
          </a:stretch>
        </p:blipFill>
        <p:spPr>
          <a:xfrm>
            <a:off x="2133600" y="304800"/>
            <a:ext cx="3276600" cy="2668588"/>
          </a:xfrm>
          <a:prstGeom prst="rect">
            <a:avLst/>
          </a:prstGeom>
          <a:noFill/>
          <a:ln w="9525">
            <a:noFill/>
          </a:ln>
        </p:spPr>
      </p:pic>
      <p:sp>
        <p:nvSpPr>
          <p:cNvPr id="14342" name="Text Box 6"/>
          <p:cNvSpPr txBox="1"/>
          <p:nvPr/>
        </p:nvSpPr>
        <p:spPr>
          <a:xfrm>
            <a:off x="1981200" y="2971800"/>
            <a:ext cx="44196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l" rtl="0" eaLnBrk="1" hangingPunct="1">
              <a:spcBef>
                <a:spcPct val="50000"/>
              </a:spcBef>
              <a:buNone/>
            </a:pPr>
            <a:r>
              <a:rPr lang="en-US" altLang="vi-VN" sz="2400" b="1" dirty="0">
                <a:solidFill>
                  <a:srgbClr val="0000FF"/>
                </a:solidFill>
                <a:latin typeface="Times New Roman" panose="02020603050405020304" pitchFamily="18" charset="0"/>
              </a:rPr>
              <a:t>Nuôi dạy con tốt dù gái hay trai</a:t>
            </a:r>
          </a:p>
        </p:txBody>
      </p:sp>
      <p:sp>
        <p:nvSpPr>
          <p:cNvPr id="14344" name="Text Box 8"/>
          <p:cNvSpPr txBox="1"/>
          <p:nvPr/>
        </p:nvSpPr>
        <p:spPr>
          <a:xfrm>
            <a:off x="1828800" y="6096000"/>
            <a:ext cx="43434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Biểu dương gia đình văn hóa</a:t>
            </a:r>
          </a:p>
        </p:txBody>
      </p:sp>
      <p:pic>
        <p:nvPicPr>
          <p:cNvPr id="14349" name="Picture 13" descr="tuỷentuyen"/>
          <p:cNvPicPr>
            <a:picLocks noChangeAspect="1"/>
          </p:cNvPicPr>
          <p:nvPr/>
        </p:nvPicPr>
        <p:blipFill>
          <a:blip r:embed="rId4"/>
          <a:stretch>
            <a:fillRect/>
          </a:stretch>
        </p:blipFill>
        <p:spPr>
          <a:xfrm>
            <a:off x="6324600" y="3505200"/>
            <a:ext cx="3657600" cy="2616200"/>
          </a:xfrm>
          <a:prstGeom prst="rect">
            <a:avLst/>
          </a:prstGeom>
          <a:noFill/>
          <a:ln w="9525">
            <a:noFill/>
          </a:ln>
        </p:spPr>
      </p:pic>
      <p:sp>
        <p:nvSpPr>
          <p:cNvPr id="14350" name="Text Box 14"/>
          <p:cNvSpPr txBox="1"/>
          <p:nvPr/>
        </p:nvSpPr>
        <p:spPr>
          <a:xfrm>
            <a:off x="5867400" y="6096000"/>
            <a:ext cx="44958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Tăng cường công tác dân số</a:t>
            </a:r>
          </a:p>
        </p:txBody>
      </p:sp>
      <p:pic>
        <p:nvPicPr>
          <p:cNvPr id="14351" name="Picture 15" descr="dieuhangngaydánothegioi"/>
          <p:cNvPicPr>
            <a:picLocks noChangeAspect="1"/>
          </p:cNvPicPr>
          <p:nvPr/>
        </p:nvPicPr>
        <p:blipFill>
          <a:blip r:embed="rId5"/>
          <a:stretch>
            <a:fillRect/>
          </a:stretch>
        </p:blipFill>
        <p:spPr>
          <a:xfrm>
            <a:off x="6248400" y="304801"/>
            <a:ext cx="3581400" cy="2568575"/>
          </a:xfrm>
          <a:prstGeom prst="rect">
            <a:avLst/>
          </a:prstGeom>
          <a:noFill/>
          <a:ln w="9525">
            <a:noFill/>
          </a:ln>
        </p:spPr>
      </p:pic>
      <p:sp>
        <p:nvSpPr>
          <p:cNvPr id="14352" name="Text Box 16"/>
          <p:cNvSpPr txBox="1"/>
          <p:nvPr/>
        </p:nvSpPr>
        <p:spPr>
          <a:xfrm>
            <a:off x="6400800" y="2971800"/>
            <a:ext cx="3505200" cy="457200"/>
          </a:xfrm>
          <a:prstGeom prst="rect">
            <a:avLst/>
          </a:prstGeom>
          <a:noFill/>
          <a:ln w="9525">
            <a:noFill/>
          </a:ln>
        </p:spPr>
        <p:txBody>
          <a:bodyPr>
            <a:spAutoFit/>
          </a:bodyPr>
          <a:lstStyle>
            <a:lvl1pPr marL="342900" indent="-342900" algn="r" rtl="1" eaLnBrk="0" fontAlgn="base" hangingPunct="0">
              <a:spcBef>
                <a:spcPct val="20000"/>
              </a:spcBef>
              <a:spcAft>
                <a:spcPct val="0"/>
              </a:spcAft>
              <a:buChar char="•"/>
              <a:defRPr sz="3200" b="0" kern="1200">
                <a:solidFill>
                  <a:schemeClr val="tx1"/>
                </a:solidFill>
                <a:latin typeface="+mn-lt"/>
                <a:ea typeface="Arial" panose="020B0604020202020204" pitchFamily="34" charset="0"/>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Arial" panose="020B0604020202020204" pitchFamily="34" charset="0"/>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Arial" panose="020B0604020202020204" pitchFamily="34" charset="0"/>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Arial" panose="020B0604020202020204" pitchFamily="34" charset="0"/>
                <a:cs typeface="+mn-cs"/>
              </a:defRPr>
            </a:lvl5pPr>
          </a:lstStyle>
          <a:p>
            <a:pPr marL="0" indent="0" algn="ctr" rtl="0" eaLnBrk="1" hangingPunct="1">
              <a:spcBef>
                <a:spcPct val="50000"/>
              </a:spcBef>
              <a:buNone/>
            </a:pPr>
            <a:r>
              <a:rPr lang="en-US" altLang="vi-VN" sz="2400" b="1" dirty="0">
                <a:solidFill>
                  <a:srgbClr val="0000FF"/>
                </a:solidFill>
                <a:latin typeface="Times New Roman" panose="02020603050405020304" pitchFamily="18" charset="0"/>
              </a:rPr>
              <a:t>Cổ động, tuyên truyền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cTn>
                              </p:par>
                              <p:par>
                                <p:cTn id="8" presetID="20" presetClass="entr" presetSubtype="0"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wedge">
                                      <p:cBhvr>
                                        <p:cTn id="10" dur="20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anim calcmode="lin" valueType="num">
                                      <p:cBhvr additive="base">
                                        <p:cTn id="15" dur="500" fill="hold"/>
                                        <p:tgtEl>
                                          <p:spTgt spid="14342"/>
                                        </p:tgtEl>
                                        <p:attrNameLst>
                                          <p:attrName>ppt_x</p:attrName>
                                        </p:attrNameLst>
                                      </p:cBhvr>
                                      <p:tavLst>
                                        <p:tav tm="0">
                                          <p:val>
                                            <p:strVal val="#ppt_x"/>
                                          </p:val>
                                        </p:tav>
                                        <p:tav tm="100000">
                                          <p:val>
                                            <p:strVal val="#ppt_x"/>
                                          </p:val>
                                        </p:tav>
                                      </p:tavLst>
                                    </p:anim>
                                    <p:anim calcmode="lin" valueType="num">
                                      <p:cBhvr additive="base">
                                        <p:cTn id="16" dur="500" fill="hold"/>
                                        <p:tgtEl>
                                          <p:spTgt spid="143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344"/>
                                        </p:tgtEl>
                                        <p:attrNameLst>
                                          <p:attrName>style.visibility</p:attrName>
                                        </p:attrNameLst>
                                      </p:cBhvr>
                                      <p:to>
                                        <p:strVal val="visible"/>
                                      </p:to>
                                    </p:set>
                                    <p:anim calcmode="lin" valueType="num">
                                      <p:cBhvr additive="base">
                                        <p:cTn id="19" dur="500" fill="hold"/>
                                        <p:tgtEl>
                                          <p:spTgt spid="14344"/>
                                        </p:tgtEl>
                                        <p:attrNameLst>
                                          <p:attrName>ppt_x</p:attrName>
                                        </p:attrNameLst>
                                      </p:cBhvr>
                                      <p:tavLst>
                                        <p:tav tm="0">
                                          <p:val>
                                            <p:strVal val="#ppt_x"/>
                                          </p:val>
                                        </p:tav>
                                        <p:tav tm="100000">
                                          <p:val>
                                            <p:strVal val="#ppt_x"/>
                                          </p:val>
                                        </p:tav>
                                      </p:tavLst>
                                    </p:anim>
                                    <p:anim calcmode="lin" valueType="num">
                                      <p:cBhvr additive="base">
                                        <p:cTn id="20"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4351"/>
                                        </p:tgtEl>
                                        <p:attrNameLst>
                                          <p:attrName>style.visibility</p:attrName>
                                        </p:attrNameLst>
                                      </p:cBhvr>
                                      <p:to>
                                        <p:strVal val="visible"/>
                                      </p:to>
                                    </p:set>
                                    <p:animEffect transition="in" filter="wedge">
                                      <p:cBhvr>
                                        <p:cTn id="25" dur="2000"/>
                                        <p:tgtEl>
                                          <p:spTgt spid="14351"/>
                                        </p:tgtEl>
                                      </p:cBhvr>
                                    </p:animEffect>
                                  </p:childTnLst>
                                </p:cTn>
                              </p:par>
                              <p:par>
                                <p:cTn id="26" presetID="20" presetClass="entr" presetSubtype="0" fill="hold" nodeType="withEffect">
                                  <p:stCondLst>
                                    <p:cond delay="0"/>
                                  </p:stCondLst>
                                  <p:childTnLst>
                                    <p:set>
                                      <p:cBhvr>
                                        <p:cTn id="27" dur="1" fill="hold">
                                          <p:stCondLst>
                                            <p:cond delay="0"/>
                                          </p:stCondLst>
                                        </p:cTn>
                                        <p:tgtEl>
                                          <p:spTgt spid="14349"/>
                                        </p:tgtEl>
                                        <p:attrNameLst>
                                          <p:attrName>style.visibility</p:attrName>
                                        </p:attrNameLst>
                                      </p:cBhvr>
                                      <p:to>
                                        <p:strVal val="visible"/>
                                      </p:to>
                                    </p:set>
                                    <p:animEffect transition="in" filter="wedge">
                                      <p:cBhvr>
                                        <p:cTn id="28" dur="2000"/>
                                        <p:tgtEl>
                                          <p:spTgt spid="1434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352"/>
                                        </p:tgtEl>
                                        <p:attrNameLst>
                                          <p:attrName>style.visibility</p:attrName>
                                        </p:attrNameLst>
                                      </p:cBhvr>
                                      <p:to>
                                        <p:strVal val="visible"/>
                                      </p:to>
                                    </p:set>
                                    <p:anim calcmode="lin" valueType="num">
                                      <p:cBhvr additive="base">
                                        <p:cTn id="33" dur="500" fill="hold"/>
                                        <p:tgtEl>
                                          <p:spTgt spid="14352"/>
                                        </p:tgtEl>
                                        <p:attrNameLst>
                                          <p:attrName>ppt_x</p:attrName>
                                        </p:attrNameLst>
                                      </p:cBhvr>
                                      <p:tavLst>
                                        <p:tav tm="0">
                                          <p:val>
                                            <p:strVal val="#ppt_x"/>
                                          </p:val>
                                        </p:tav>
                                        <p:tav tm="100000">
                                          <p:val>
                                            <p:strVal val="#ppt_x"/>
                                          </p:val>
                                        </p:tav>
                                      </p:tavLst>
                                    </p:anim>
                                    <p:anim calcmode="lin" valueType="num">
                                      <p:cBhvr additive="base">
                                        <p:cTn id="34" dur="500" fill="hold"/>
                                        <p:tgtEl>
                                          <p:spTgt spid="1435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350"/>
                                        </p:tgtEl>
                                        <p:attrNameLst>
                                          <p:attrName>style.visibility</p:attrName>
                                        </p:attrNameLst>
                                      </p:cBhvr>
                                      <p:to>
                                        <p:strVal val="visible"/>
                                      </p:to>
                                    </p:set>
                                    <p:anim calcmode="lin" valueType="num">
                                      <p:cBhvr additive="base">
                                        <p:cTn id="37" dur="500" fill="hold"/>
                                        <p:tgtEl>
                                          <p:spTgt spid="14350"/>
                                        </p:tgtEl>
                                        <p:attrNameLst>
                                          <p:attrName>ppt_x</p:attrName>
                                        </p:attrNameLst>
                                      </p:cBhvr>
                                      <p:tavLst>
                                        <p:tav tm="0">
                                          <p:val>
                                            <p:strVal val="#ppt_x"/>
                                          </p:val>
                                        </p:tav>
                                        <p:tav tm="100000">
                                          <p:val>
                                            <p:strVal val="#ppt_x"/>
                                          </p:val>
                                        </p:tav>
                                      </p:tavLst>
                                    </p:anim>
                                    <p:anim calcmode="lin" valueType="num">
                                      <p:cBhvr additive="base">
                                        <p:cTn id="38"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4" grpId="0"/>
      <p:bldP spid="14350" grpId="0"/>
      <p:bldP spid="143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1975</Words>
  <Application>Microsoft Office PowerPoint</Application>
  <PresentationFormat>Widescreen</PresentationFormat>
  <Paragraphs>182</Paragraphs>
  <Slides>26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Calibri Light</vt:lpstr>
      <vt:lpstr>Times New Roman</vt:lpstr>
      <vt:lpstr>Wingdings</vt:lpstr>
      <vt:lpstr>Office Theme</vt:lpstr>
      <vt:lpstr>Equation.DSMT4</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Thi Thuy Nga</dc:creator>
  <cp:lastModifiedBy>Tran Thi Thuy Nga</cp:lastModifiedBy>
  <cp:revision>1</cp:revision>
  <dcterms:created xsi:type="dcterms:W3CDTF">2022-01-03T13:45:40Z</dcterms:created>
  <dcterms:modified xsi:type="dcterms:W3CDTF">2022-01-03T13:47:56Z</dcterms:modified>
</cp:coreProperties>
</file>